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 id="257" r:id="rId3"/>
    <p:sldId id="258" r:id="rId4"/>
    <p:sldId id="259" r:id="rId5"/>
    <p:sldId id="261" r:id="rId6"/>
    <p:sldId id="262" r:id="rId7"/>
    <p:sldId id="263" r:id="rId8"/>
    <p:sldId id="264" r:id="rId9"/>
    <p:sldId id="265" r:id="rId10"/>
    <p:sldId id="260"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9" d="100"/>
          <a:sy n="79" d="100"/>
        </p:scale>
        <p:origin x="1570" y="6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grpSp>
        <p:nvGrpSpPr>
          <p:cNvPr id="43" name="Group 42"/>
          <p:cNvGrpSpPr/>
          <p:nvPr/>
        </p:nvGrpSpPr>
        <p:grpSpPr>
          <a:xfrm>
            <a:off x="-382404" y="0"/>
            <a:ext cx="9932332" cy="6858000"/>
            <a:chOff x="-382404" y="0"/>
            <a:chExt cx="9932332" cy="6858000"/>
          </a:xfrm>
        </p:grpSpPr>
        <p:grpSp>
          <p:nvGrpSpPr>
            <p:cNvPr id="44" name="Group 44"/>
            <p:cNvGrpSpPr/>
            <p:nvPr/>
          </p:nvGrpSpPr>
          <p:grpSpPr>
            <a:xfrm>
              <a:off x="0" y="0"/>
              <a:ext cx="9144000" cy="6858000"/>
              <a:chOff x="0" y="0"/>
              <a:chExt cx="9144000" cy="6858000"/>
            </a:xfrm>
          </p:grpSpPr>
          <p:grpSp>
            <p:nvGrpSpPr>
              <p:cNvPr id="70" name="Group 4"/>
              <p:cNvGrpSpPr/>
              <p:nvPr/>
            </p:nvGrpSpPr>
            <p:grpSpPr>
              <a:xfrm>
                <a:off x="0" y="0"/>
                <a:ext cx="2514600" cy="6858000"/>
                <a:chOff x="0" y="0"/>
                <a:chExt cx="2514600" cy="6858000"/>
              </a:xfrm>
            </p:grpSpPr>
            <p:sp>
              <p:nvSpPr>
                <p:cNvPr id="115" name="Rectangle 11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6"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7"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1" name="Group 5"/>
              <p:cNvGrpSpPr/>
              <p:nvPr/>
            </p:nvGrpSpPr>
            <p:grpSpPr>
              <a:xfrm>
                <a:off x="422910" y="0"/>
                <a:ext cx="2514600" cy="6858000"/>
                <a:chOff x="0" y="0"/>
                <a:chExt cx="2514600" cy="6858000"/>
              </a:xfrm>
            </p:grpSpPr>
            <p:sp>
              <p:nvSpPr>
                <p:cNvPr id="85" name="Rectangle 8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85"/>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Rectangle 11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3"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1" name="Rectangle 80"/>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5" name="Freeform 44"/>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Freeform 50"/>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2" name="Freeform 51"/>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3" name="Hexagon 52"/>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Hexagon 54"/>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Hexagon 56"/>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Freeform 57"/>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Hexagon 58"/>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Hexagon 60"/>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Hexagon 62"/>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Freeform 67"/>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Freeform 68"/>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Rectangle 45"/>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Rectangle 46"/>
          <p:cNvSpPr/>
          <p:nvPr/>
        </p:nvSpPr>
        <p:spPr>
          <a:xfrm>
            <a:off x="4649096" y="-21511"/>
            <a:ext cx="3505200" cy="2312889"/>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4733365" y="2708476"/>
            <a:ext cx="3313355" cy="1702160"/>
          </a:xfrm>
        </p:spPr>
        <p:txBody>
          <a:bodyPr>
            <a:normAutofit/>
          </a:bodyPr>
          <a:lstStyle>
            <a:lvl1pPr>
              <a:defRPr sz="3600"/>
            </a:lvl1pPr>
          </a:lstStyle>
          <a:p>
            <a:r>
              <a:rPr lang="ru-RU"/>
              <a:t>Образец заголовка</a:t>
            </a:r>
            <a:endParaRPr lang="en-US" dirty="0"/>
          </a:p>
        </p:txBody>
      </p:sp>
      <p:sp>
        <p:nvSpPr>
          <p:cNvPr id="3" name="Subtitle 2"/>
          <p:cNvSpPr>
            <a:spLocks noGrp="1"/>
          </p:cNvSpPr>
          <p:nvPr>
            <p:ph type="subTitle" idx="1"/>
          </p:nvPr>
        </p:nvSpPr>
        <p:spPr>
          <a:xfrm>
            <a:off x="4733365" y="4421080"/>
            <a:ext cx="3309803" cy="1260629"/>
          </a:xfrm>
        </p:spPr>
        <p:txBody>
          <a:bodyPr>
            <a:normAutofit/>
          </a:bodyPr>
          <a:lstStyle>
            <a:lvl1pPr marL="0" indent="0" algn="l">
              <a:buNone/>
              <a:defRPr sz="1800">
                <a:solidFill>
                  <a:srgbClr val="42424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a:t>Образец подзаголовка</a:t>
            </a:r>
            <a:endParaRPr lang="en-US" dirty="0"/>
          </a:p>
        </p:txBody>
      </p:sp>
      <p:sp>
        <p:nvSpPr>
          <p:cNvPr id="4" name="Date Placeholder 3"/>
          <p:cNvSpPr>
            <a:spLocks noGrp="1"/>
          </p:cNvSpPr>
          <p:nvPr>
            <p:ph type="dt" sz="half" idx="10"/>
          </p:nvPr>
        </p:nvSpPr>
        <p:spPr>
          <a:xfrm>
            <a:off x="4738744" y="1516828"/>
            <a:ext cx="2133600" cy="750981"/>
          </a:xfrm>
        </p:spPr>
        <p:txBody>
          <a:bodyPr anchor="b"/>
          <a:lstStyle>
            <a:lvl1pPr algn="l">
              <a:defRPr sz="2400"/>
            </a:lvl1pPr>
          </a:lstStyle>
          <a:p>
            <a:fld id="{33605B4A-5F08-444C-9FDD-CBB4D1A13001}" type="datetimeFigureOut">
              <a:rPr lang="ru-RU" smtClean="0"/>
              <a:pPr/>
              <a:t>16.12.2024</a:t>
            </a:fld>
            <a:endParaRPr lang="ru-RU"/>
          </a:p>
        </p:txBody>
      </p:sp>
      <p:sp>
        <p:nvSpPr>
          <p:cNvPr id="50" name="Rectangle 49"/>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Footer Placeholder 4"/>
          <p:cNvSpPr>
            <a:spLocks noGrp="1"/>
          </p:cNvSpPr>
          <p:nvPr>
            <p:ph type="ftr" sz="quarter" idx="11"/>
          </p:nvPr>
        </p:nvSpPr>
        <p:spPr>
          <a:xfrm>
            <a:off x="5303520" y="5719966"/>
            <a:ext cx="2831592" cy="365125"/>
          </a:xfrm>
        </p:spPr>
        <p:txBody>
          <a:bodyPr>
            <a:normAutofit/>
          </a:bodyPr>
          <a:lstStyle>
            <a:lvl1pPr>
              <a:defRPr>
                <a:solidFill>
                  <a:schemeClr val="accent1"/>
                </a:solidFill>
              </a:defRPr>
            </a:lvl1pPr>
          </a:lstStyle>
          <a:p>
            <a:endParaRPr lang="ru-RU"/>
          </a:p>
        </p:txBody>
      </p:sp>
      <p:sp>
        <p:nvSpPr>
          <p:cNvPr id="6" name="Slide Number Placeholder 5"/>
          <p:cNvSpPr>
            <a:spLocks noGrp="1"/>
          </p:cNvSpPr>
          <p:nvPr>
            <p:ph type="sldNum" sz="quarter" idx="12"/>
          </p:nvPr>
        </p:nvSpPr>
        <p:spPr>
          <a:xfrm>
            <a:off x="4649096" y="5719966"/>
            <a:ext cx="643666" cy="365125"/>
          </a:xfrm>
        </p:spPr>
        <p:txBody>
          <a:bodyPr/>
          <a:lstStyle>
            <a:lvl1pPr>
              <a:defRPr>
                <a:solidFill>
                  <a:schemeClr val="accent1"/>
                </a:solidFill>
              </a:defRPr>
            </a:lvl1pPr>
          </a:lstStyle>
          <a:p>
            <a:fld id="{939C5C9C-55E5-45BE-BA94-DED5A20CF54C}" type="slidenum">
              <a:rPr lang="ru-RU" smtClean="0"/>
              <a:pPr/>
              <a:t>‹#›</a:t>
            </a:fld>
            <a:endParaRPr lang="ru-RU"/>
          </a:p>
        </p:txBody>
      </p:sp>
      <p:sp>
        <p:nvSpPr>
          <p:cNvPr id="89" name="Rectangle 88"/>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3" name="Vertical Text Placeholder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10"/>
          </p:nvPr>
        </p:nvSpPr>
        <p:spPr/>
        <p:txBody>
          <a:bodyPr/>
          <a:lstStyle/>
          <a:p>
            <a:fld id="{33605B4A-5F08-444C-9FDD-CBB4D1A13001}" type="datetimeFigureOut">
              <a:rPr lang="ru-RU" smtClean="0"/>
              <a:pPr/>
              <a:t>16.12.2024</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939C5C9C-55E5-45BE-BA94-DED5A20CF54C}"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030147"/>
            <a:ext cx="1484453" cy="4780344"/>
          </a:xfrm>
        </p:spPr>
        <p:txBody>
          <a:bodyPr vert="eaVert" anchor="ctr"/>
          <a:lstStyle/>
          <a:p>
            <a:r>
              <a:rPr lang="ru-RU"/>
              <a:t>Образец заголовка</a:t>
            </a:r>
            <a:endParaRPr lang="en-US"/>
          </a:p>
        </p:txBody>
      </p:sp>
      <p:sp>
        <p:nvSpPr>
          <p:cNvPr id="3" name="Vertical Text Placeholder 2"/>
          <p:cNvSpPr>
            <a:spLocks noGrp="1"/>
          </p:cNvSpPr>
          <p:nvPr>
            <p:ph type="body" orient="vert" idx="1"/>
          </p:nvPr>
        </p:nvSpPr>
        <p:spPr>
          <a:xfrm>
            <a:off x="1053296" y="1030147"/>
            <a:ext cx="5423704" cy="4780344"/>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10"/>
          </p:nvPr>
        </p:nvSpPr>
        <p:spPr/>
        <p:txBody>
          <a:bodyPr/>
          <a:lstStyle/>
          <a:p>
            <a:fld id="{33605B4A-5F08-444C-9FDD-CBB4D1A13001}" type="datetimeFigureOut">
              <a:rPr lang="ru-RU" smtClean="0"/>
              <a:pPr/>
              <a:t>16.12.2024</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939C5C9C-55E5-45BE-BA94-DED5A20CF54C}"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3" name="Content Placeholder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33605B4A-5F08-444C-9FDD-CBB4D1A13001}" type="datetimeFigureOut">
              <a:rPr lang="ru-RU" smtClean="0"/>
              <a:pPr/>
              <a:t>16.12.2024</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939C5C9C-55E5-45BE-BA94-DED5A20CF54C}"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1258645" y="2900829"/>
            <a:ext cx="6637468" cy="1362075"/>
          </a:xfrm>
        </p:spPr>
        <p:txBody>
          <a:bodyPr anchor="b"/>
          <a:lstStyle>
            <a:lvl1pPr algn="l">
              <a:defRPr sz="4000" b="0" cap="none" baseline="0"/>
            </a:lvl1pPr>
          </a:lstStyle>
          <a:p>
            <a:r>
              <a:rPr lang="ru-RU"/>
              <a:t>Образец заголовка</a:t>
            </a:r>
            <a:endParaRPr lang="en-US" dirty="0"/>
          </a:p>
        </p:txBody>
      </p:sp>
      <p:sp>
        <p:nvSpPr>
          <p:cNvPr id="3" name="Text Placeholder 2"/>
          <p:cNvSpPr>
            <a:spLocks noGrp="1"/>
          </p:cNvSpPr>
          <p:nvPr>
            <p:ph type="body" idx="1"/>
          </p:nvPr>
        </p:nvSpPr>
        <p:spPr>
          <a:xfrm>
            <a:off x="1258645" y="4267200"/>
            <a:ext cx="6637467" cy="1520413"/>
          </a:xfrm>
        </p:spPr>
        <p:txBody>
          <a:bodyPr anchor="t"/>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33605B4A-5F08-444C-9FDD-CBB4D1A13001}" type="datetimeFigureOut">
              <a:rPr lang="ru-RU" smtClean="0"/>
              <a:pPr/>
              <a:t>16.12.2024</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939C5C9C-55E5-45BE-BA94-DED5A20CF54C}" type="slidenum">
              <a:rPr lang="ru-RU" smtClean="0"/>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5" name="Date Placeholder 4"/>
          <p:cNvSpPr>
            <a:spLocks noGrp="1"/>
          </p:cNvSpPr>
          <p:nvPr>
            <p:ph type="dt" sz="half" idx="10"/>
          </p:nvPr>
        </p:nvSpPr>
        <p:spPr/>
        <p:txBody>
          <a:bodyPr/>
          <a:lstStyle/>
          <a:p>
            <a:fld id="{33605B4A-5F08-444C-9FDD-CBB4D1A13001}" type="datetimeFigureOut">
              <a:rPr lang="ru-RU" smtClean="0"/>
              <a:pPr/>
              <a:t>16.12.2024</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939C5C9C-55E5-45BE-BA94-DED5A20CF54C}" type="slidenum">
              <a:rPr lang="ru-RU" smtClean="0"/>
              <a:pPr/>
              <a:t>‹#›</a:t>
            </a:fld>
            <a:endParaRPr lang="ru-RU"/>
          </a:p>
        </p:txBody>
      </p:sp>
      <p:sp>
        <p:nvSpPr>
          <p:cNvPr id="9" name="Content Placeholder 8"/>
          <p:cNvSpPr>
            <a:spLocks noGrp="1"/>
          </p:cNvSpPr>
          <p:nvPr>
            <p:ph sz="quarter" idx="13"/>
          </p:nvPr>
        </p:nvSpPr>
        <p:spPr>
          <a:xfrm>
            <a:off x="1042416" y="2313432"/>
            <a:ext cx="3419856" cy="349300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11" name="Content Placeholder 10"/>
          <p:cNvSpPr>
            <a:spLocks noGrp="1"/>
          </p:cNvSpPr>
          <p:nvPr>
            <p:ph sz="quarter" idx="14"/>
          </p:nvPr>
        </p:nvSpPr>
        <p:spPr>
          <a:xfrm>
            <a:off x="4645152" y="2313431"/>
            <a:ext cx="3419856" cy="349300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ru-RU"/>
              <a:t>Образец заголовка</a:t>
            </a:r>
            <a:endParaRPr lang="en-US"/>
          </a:p>
        </p:txBody>
      </p:sp>
      <p:sp>
        <p:nvSpPr>
          <p:cNvPr id="3" name="Text Placeholder 2"/>
          <p:cNvSpPr>
            <a:spLocks noGrp="1"/>
          </p:cNvSpPr>
          <p:nvPr>
            <p:ph type="body" idx="1"/>
          </p:nvPr>
        </p:nvSpPr>
        <p:spPr>
          <a:xfrm>
            <a:off x="1412111" y="2316009"/>
            <a:ext cx="3057148"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Content Placeholder 3"/>
          <p:cNvSpPr>
            <a:spLocks noGrp="1"/>
          </p:cNvSpPr>
          <p:nvPr>
            <p:ph sz="half" idx="2"/>
          </p:nvPr>
        </p:nvSpPr>
        <p:spPr>
          <a:xfrm>
            <a:off x="1041721" y="2974694"/>
            <a:ext cx="3419856"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Text Placeholder 4"/>
          <p:cNvSpPr>
            <a:spLocks noGrp="1"/>
          </p:cNvSpPr>
          <p:nvPr>
            <p:ph type="body" sz="quarter" idx="3"/>
          </p:nvPr>
        </p:nvSpPr>
        <p:spPr>
          <a:xfrm>
            <a:off x="5011837" y="2316010"/>
            <a:ext cx="3055717"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Content Placeholder 5"/>
          <p:cNvSpPr>
            <a:spLocks noGrp="1"/>
          </p:cNvSpPr>
          <p:nvPr>
            <p:ph sz="quarter" idx="4"/>
          </p:nvPr>
        </p:nvSpPr>
        <p:spPr>
          <a:xfrm>
            <a:off x="4645152" y="2974694"/>
            <a:ext cx="3419856"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7" name="Date Placeholder 6"/>
          <p:cNvSpPr>
            <a:spLocks noGrp="1"/>
          </p:cNvSpPr>
          <p:nvPr>
            <p:ph type="dt" sz="half" idx="10"/>
          </p:nvPr>
        </p:nvSpPr>
        <p:spPr/>
        <p:txBody>
          <a:bodyPr/>
          <a:lstStyle/>
          <a:p>
            <a:fld id="{33605B4A-5F08-444C-9FDD-CBB4D1A13001}" type="datetimeFigureOut">
              <a:rPr lang="ru-RU" smtClean="0"/>
              <a:pPr/>
              <a:t>16.12.2024</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939C5C9C-55E5-45BE-BA94-DED5A20CF54C}"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3" name="Date Placeholder 2"/>
          <p:cNvSpPr>
            <a:spLocks noGrp="1"/>
          </p:cNvSpPr>
          <p:nvPr>
            <p:ph type="dt" sz="half" idx="10"/>
          </p:nvPr>
        </p:nvSpPr>
        <p:spPr/>
        <p:txBody>
          <a:bodyPr/>
          <a:lstStyle/>
          <a:p>
            <a:fld id="{33605B4A-5F08-444C-9FDD-CBB4D1A13001}" type="datetimeFigureOut">
              <a:rPr lang="ru-RU" smtClean="0"/>
              <a:pPr/>
              <a:t>16.12.2024</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939C5C9C-55E5-45BE-BA94-DED5A20CF54C}"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3605B4A-5F08-444C-9FDD-CBB4D1A13001}" type="datetimeFigureOut">
              <a:rPr lang="ru-RU" smtClean="0"/>
              <a:pPr/>
              <a:t>16.12.2024</a:t>
            </a:fld>
            <a:endParaRPr lang="ru-RU"/>
          </a:p>
        </p:txBody>
      </p:sp>
      <p:sp>
        <p:nvSpPr>
          <p:cNvPr id="3" name="Footer Placeholder 2"/>
          <p:cNvSpPr>
            <a:spLocks noGrp="1"/>
          </p:cNvSpPr>
          <p:nvPr>
            <p:ph type="ftr" sz="quarter" idx="11"/>
          </p:nvPr>
        </p:nvSpPr>
        <p:spPr/>
        <p:txBody>
          <a:bodyPr/>
          <a:lstStyle/>
          <a:p>
            <a:endParaRPr lang="ru-RU"/>
          </a:p>
        </p:txBody>
      </p:sp>
      <p:sp>
        <p:nvSpPr>
          <p:cNvPr id="4" name="Slide Number Placeholder 3"/>
          <p:cNvSpPr>
            <a:spLocks noGrp="1"/>
          </p:cNvSpPr>
          <p:nvPr>
            <p:ph type="sldNum" sz="quarter" idx="12"/>
          </p:nvPr>
        </p:nvSpPr>
        <p:spPr/>
        <p:txBody>
          <a:bodyPr/>
          <a:lstStyle/>
          <a:p>
            <a:fld id="{939C5C9C-55E5-45BE-BA94-DED5A20CF54C}"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grpSp>
        <p:nvGrpSpPr>
          <p:cNvPr id="44" name="Group 43"/>
          <p:cNvGrpSpPr/>
          <p:nvPr/>
        </p:nvGrpSpPr>
        <p:grpSpPr>
          <a:xfrm>
            <a:off x="-382404" y="0"/>
            <a:ext cx="9932332" cy="6858000"/>
            <a:chOff x="-382404" y="0"/>
            <a:chExt cx="9932332" cy="6858000"/>
          </a:xfrm>
        </p:grpSpPr>
        <p:grpSp>
          <p:nvGrpSpPr>
            <p:cNvPr id="45" name="Group 44"/>
            <p:cNvGrpSpPr/>
            <p:nvPr/>
          </p:nvGrpSpPr>
          <p:grpSpPr>
            <a:xfrm>
              <a:off x="0" y="0"/>
              <a:ext cx="9144000" cy="6858000"/>
              <a:chOff x="0" y="0"/>
              <a:chExt cx="9144000" cy="6858000"/>
            </a:xfrm>
          </p:grpSpPr>
          <p:grpSp>
            <p:nvGrpSpPr>
              <p:cNvPr id="72" name="Group 4"/>
              <p:cNvGrpSpPr/>
              <p:nvPr/>
            </p:nvGrpSpPr>
            <p:grpSpPr>
              <a:xfrm>
                <a:off x="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3" name="Group 5"/>
              <p:cNvGrpSpPr/>
              <p:nvPr/>
            </p:nvGrpSpPr>
            <p:grpSpPr>
              <a:xfrm>
                <a:off x="42291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4"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Rectangle 79"/>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7" name="Freeform 46"/>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Freeform 49"/>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Freeform 50"/>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2" name="Hexagon 51"/>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Hexagon 52"/>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Hexagon 54"/>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Freeform 58"/>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Hexagon 62"/>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Hexagon 67"/>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Hexagon 68"/>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Freeform 69"/>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Freeform 70"/>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Rectangle 45"/>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Rectangle 56"/>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33605B4A-5F08-444C-9FDD-CBB4D1A13001}" type="datetimeFigureOut">
              <a:rPr lang="ru-RU" smtClean="0"/>
              <a:pPr/>
              <a:t>16.12.2024</a:t>
            </a:fld>
            <a:endParaRPr lang="ru-RU"/>
          </a:p>
        </p:txBody>
      </p:sp>
      <p:sp>
        <p:nvSpPr>
          <p:cNvPr id="7" name="Slide Number Placeholder 6"/>
          <p:cNvSpPr>
            <a:spLocks noGrp="1"/>
          </p:cNvSpPr>
          <p:nvPr>
            <p:ph type="sldNum" sz="quarter" idx="12"/>
          </p:nvPr>
        </p:nvSpPr>
        <p:spPr/>
        <p:txBody>
          <a:bodyPr/>
          <a:lstStyle/>
          <a:p>
            <a:fld id="{939C5C9C-55E5-45BE-BA94-DED5A20CF54C}" type="slidenum">
              <a:rPr lang="ru-RU" smtClean="0"/>
              <a:pPr/>
              <a:t>‹#›</a:t>
            </a:fld>
            <a:endParaRPr lang="ru-RU"/>
          </a:p>
        </p:txBody>
      </p:sp>
      <p:sp>
        <p:nvSpPr>
          <p:cNvPr id="58" name="Rectangle 57"/>
          <p:cNvSpPr/>
          <p:nvPr/>
        </p:nvSpPr>
        <p:spPr>
          <a:xfrm>
            <a:off x="905571" y="601883"/>
            <a:ext cx="3562257" cy="5648445"/>
          </a:xfrm>
          <a:prstGeom prst="rect">
            <a:avLst/>
          </a:prstGeom>
          <a:solidFill>
            <a:schemeClr val="bg1"/>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1145894" y="856527"/>
            <a:ext cx="3090440" cy="5150734"/>
          </a:xfrm>
        </p:spPr>
        <p:txBody>
          <a:bodyPr/>
          <a:lstStyle>
            <a:lvl1pPr>
              <a:defRPr sz="2400"/>
            </a:lvl1pPr>
            <a:lvl2pPr>
              <a:defRPr sz="2200"/>
            </a:lvl2pPr>
            <a:lvl3pPr>
              <a:defRPr sz="2000"/>
            </a:lvl3pPr>
            <a:lvl4pPr>
              <a:defRPr sz="1800"/>
            </a:lvl4pPr>
            <a:lvl5pPr>
              <a:defRPr sz="16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61" name="Rectangle 60"/>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Footer Placeholder 5"/>
          <p:cNvSpPr>
            <a:spLocks noGrp="1"/>
          </p:cNvSpPr>
          <p:nvPr>
            <p:ph type="ftr" sz="quarter" idx="11"/>
          </p:nvPr>
        </p:nvSpPr>
        <p:spPr>
          <a:xfrm>
            <a:off x="4641448" y="5724835"/>
            <a:ext cx="3493664" cy="365125"/>
          </a:xfrm>
        </p:spPr>
        <p:txBody>
          <a:bodyPr>
            <a:normAutofit/>
          </a:bodyPr>
          <a:lstStyle/>
          <a:p>
            <a:endParaRPr lang="ru-RU"/>
          </a:p>
        </p:txBody>
      </p:sp>
      <p:sp>
        <p:nvSpPr>
          <p:cNvPr id="2" name="Title 1"/>
          <p:cNvSpPr>
            <a:spLocks noGrp="1"/>
          </p:cNvSpPr>
          <p:nvPr>
            <p:ph type="title"/>
          </p:nvPr>
        </p:nvSpPr>
        <p:spPr>
          <a:xfrm>
            <a:off x="4739833" y="2657434"/>
            <a:ext cx="3304572" cy="1463153"/>
          </a:xfrm>
        </p:spPr>
        <p:txBody>
          <a:bodyPr anchor="b">
            <a:normAutofit/>
          </a:bodyPr>
          <a:lstStyle>
            <a:lvl1pPr algn="l">
              <a:defRPr sz="2800" b="0"/>
            </a:lvl1pPr>
          </a:lstStyle>
          <a:p>
            <a:r>
              <a:rPr lang="ru-RU"/>
              <a:t>Образец заголовка</a:t>
            </a:r>
            <a:endParaRPr lang="en-US"/>
          </a:p>
        </p:txBody>
      </p:sp>
      <p:sp>
        <p:nvSpPr>
          <p:cNvPr id="4" name="Text Placeholder 3"/>
          <p:cNvSpPr>
            <a:spLocks noGrp="1"/>
          </p:cNvSpPr>
          <p:nvPr>
            <p:ph type="body" sz="half" idx="2"/>
          </p:nvPr>
        </p:nvSpPr>
        <p:spPr>
          <a:xfrm>
            <a:off x="4736592" y="4136994"/>
            <a:ext cx="3298784" cy="1517904"/>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grpSp>
        <p:nvGrpSpPr>
          <p:cNvPr id="44" name="Group 43"/>
          <p:cNvGrpSpPr/>
          <p:nvPr/>
        </p:nvGrpSpPr>
        <p:grpSpPr>
          <a:xfrm>
            <a:off x="-382404" y="0"/>
            <a:ext cx="9932332" cy="6858000"/>
            <a:chOff x="-382404" y="0"/>
            <a:chExt cx="9932332" cy="6858000"/>
          </a:xfrm>
        </p:grpSpPr>
        <p:grpSp>
          <p:nvGrpSpPr>
            <p:cNvPr id="45" name="Group 44"/>
            <p:cNvGrpSpPr/>
            <p:nvPr/>
          </p:nvGrpSpPr>
          <p:grpSpPr>
            <a:xfrm>
              <a:off x="0" y="0"/>
              <a:ext cx="9144000" cy="6858000"/>
              <a:chOff x="0" y="0"/>
              <a:chExt cx="9144000" cy="6858000"/>
            </a:xfrm>
          </p:grpSpPr>
          <p:grpSp>
            <p:nvGrpSpPr>
              <p:cNvPr id="75" name="Group 4"/>
              <p:cNvGrpSpPr/>
              <p:nvPr/>
            </p:nvGrpSpPr>
            <p:grpSpPr>
              <a:xfrm>
                <a:off x="0" y="0"/>
                <a:ext cx="2514600" cy="6858000"/>
                <a:chOff x="0" y="0"/>
                <a:chExt cx="2514600" cy="6858000"/>
              </a:xfrm>
            </p:grpSpPr>
            <p:sp>
              <p:nvSpPr>
                <p:cNvPr id="87" name="Rectangle 8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8"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9"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6" name="Group 5"/>
              <p:cNvGrpSpPr/>
              <p:nvPr/>
            </p:nvGrpSpPr>
            <p:grpSpPr>
              <a:xfrm>
                <a:off x="42291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Rectangle 84"/>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85"/>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7" name="Group 9"/>
              <p:cNvGrpSpPr/>
              <p:nvPr/>
            </p:nvGrpSpPr>
            <p:grpSpPr>
              <a:xfrm rot="10800000">
                <a:off x="662940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8" name="Rectangle 77"/>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Rectangle 79"/>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Freeform 45"/>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7" name="Freeform 46"/>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Freeform 49"/>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Hexagon 50"/>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Hexagon 51"/>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Hexagon 60"/>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Freeform 62"/>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Hexagon 67"/>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Hexagon 68"/>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Hexagon 69"/>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Hexagon 70"/>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2" name="Hexagon 71"/>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3" name="Freeform 72"/>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4" name="Freeform 73"/>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94" name="Rectangle 93"/>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1" name="Rectangle 100"/>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2" name="Rectangle 101"/>
          <p:cNvSpPr/>
          <p:nvPr/>
        </p:nvSpPr>
        <p:spPr>
          <a:xfrm>
            <a:off x="905571" y="601883"/>
            <a:ext cx="3562257" cy="5648445"/>
          </a:xfrm>
          <a:prstGeom prst="rect">
            <a:avLst/>
          </a:prstGeom>
          <a:solidFill>
            <a:srgbClr val="FFFFFF"/>
          </a:solidFill>
          <a:ln w="3175">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Rectangle 104"/>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4734424" y="2660904"/>
            <a:ext cx="3300984" cy="1463040"/>
          </a:xfrm>
        </p:spPr>
        <p:txBody>
          <a:bodyPr anchor="b">
            <a:normAutofit/>
          </a:bodyPr>
          <a:lstStyle>
            <a:lvl1pPr algn="l">
              <a:defRPr sz="2800" b="0"/>
            </a:lvl1pPr>
          </a:lstStyle>
          <a:p>
            <a:r>
              <a:rPr lang="ru-RU"/>
              <a:t>Образец заголовка</a:t>
            </a:r>
            <a:endParaRPr lang="en-US"/>
          </a:p>
        </p:txBody>
      </p:sp>
      <p:sp>
        <p:nvSpPr>
          <p:cNvPr id="3" name="Picture Placeholder 2"/>
          <p:cNvSpPr>
            <a:spLocks noGrp="1"/>
          </p:cNvSpPr>
          <p:nvPr>
            <p:ph type="pic" idx="1"/>
          </p:nvPr>
        </p:nvSpPr>
        <p:spPr>
          <a:xfrm>
            <a:off x="1005208" y="693795"/>
            <a:ext cx="3359623" cy="5468112"/>
          </a:xfrm>
        </p:spPr>
        <p:txBody>
          <a:bodyPr/>
          <a:lstStyle>
            <a:lvl1pPr marL="0" indent="0">
              <a:buNone/>
              <a:defRPr sz="3200">
                <a:solidFill>
                  <a:schemeClr val="accent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a:t>Вставка рисунка</a:t>
            </a:r>
            <a:endParaRPr lang="en-US" dirty="0"/>
          </a:p>
        </p:txBody>
      </p:sp>
      <p:sp>
        <p:nvSpPr>
          <p:cNvPr id="4" name="Text Placeholder 3"/>
          <p:cNvSpPr>
            <a:spLocks noGrp="1"/>
          </p:cNvSpPr>
          <p:nvPr>
            <p:ph type="body" sz="half" idx="2"/>
          </p:nvPr>
        </p:nvSpPr>
        <p:spPr>
          <a:xfrm>
            <a:off x="4734630" y="4133088"/>
            <a:ext cx="3300573" cy="1519561"/>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Date Placeholder 4"/>
          <p:cNvSpPr>
            <a:spLocks noGrp="1"/>
          </p:cNvSpPr>
          <p:nvPr>
            <p:ph type="dt" sz="half" idx="10"/>
          </p:nvPr>
        </p:nvSpPr>
        <p:spPr/>
        <p:txBody>
          <a:bodyPr/>
          <a:lstStyle/>
          <a:p>
            <a:fld id="{33605B4A-5F08-444C-9FDD-CBB4D1A13001}" type="datetimeFigureOut">
              <a:rPr lang="ru-RU" smtClean="0"/>
              <a:pPr/>
              <a:t>16.12.2024</a:t>
            </a:fld>
            <a:endParaRPr lang="ru-RU"/>
          </a:p>
        </p:txBody>
      </p:sp>
      <p:sp>
        <p:nvSpPr>
          <p:cNvPr id="6" name="Footer Placeholder 5"/>
          <p:cNvSpPr>
            <a:spLocks noGrp="1"/>
          </p:cNvSpPr>
          <p:nvPr>
            <p:ph type="ftr" sz="quarter" idx="11"/>
          </p:nvPr>
        </p:nvSpPr>
        <p:spPr>
          <a:xfrm>
            <a:off x="4641448" y="5724835"/>
            <a:ext cx="3493664" cy="365125"/>
          </a:xfrm>
        </p:spPr>
        <p:txBody>
          <a:bodyPr>
            <a:normAutofit/>
          </a:bodyPr>
          <a:lstStyle/>
          <a:p>
            <a:endParaRPr lang="ru-RU"/>
          </a:p>
        </p:txBody>
      </p:sp>
      <p:sp>
        <p:nvSpPr>
          <p:cNvPr id="7" name="Slide Number Placeholder 6"/>
          <p:cNvSpPr>
            <a:spLocks noGrp="1"/>
          </p:cNvSpPr>
          <p:nvPr>
            <p:ph type="sldNum" sz="quarter" idx="12"/>
          </p:nvPr>
        </p:nvSpPr>
        <p:spPr/>
        <p:txBody>
          <a:bodyPr/>
          <a:lstStyle/>
          <a:p>
            <a:fld id="{939C5C9C-55E5-45BE-BA94-DED5A20CF54C}" type="slidenum">
              <a:rPr lang="ru-RU" smtClean="0"/>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42" name="Group 41"/>
          <p:cNvGrpSpPr/>
          <p:nvPr/>
        </p:nvGrpSpPr>
        <p:grpSpPr>
          <a:xfrm>
            <a:off x="-304800" y="0"/>
            <a:ext cx="9932332" cy="6858000"/>
            <a:chOff x="-382404" y="0"/>
            <a:chExt cx="9932332" cy="6858000"/>
          </a:xfrm>
        </p:grpSpPr>
        <p:grpSp>
          <p:nvGrpSpPr>
            <p:cNvPr id="43" name="Group 44"/>
            <p:cNvGrpSpPr/>
            <p:nvPr/>
          </p:nvGrpSpPr>
          <p:grpSpPr>
            <a:xfrm>
              <a:off x="0" y="0"/>
              <a:ext cx="9144000" cy="6858000"/>
              <a:chOff x="0" y="0"/>
              <a:chExt cx="9144000" cy="6858000"/>
            </a:xfrm>
          </p:grpSpPr>
          <p:grpSp>
            <p:nvGrpSpPr>
              <p:cNvPr id="101" name="Group 4"/>
              <p:cNvGrpSpPr/>
              <p:nvPr/>
            </p:nvGrpSpPr>
            <p:grpSpPr>
              <a:xfrm>
                <a:off x="0" y="0"/>
                <a:ext cx="2514600" cy="6858000"/>
                <a:chOff x="0" y="0"/>
                <a:chExt cx="2514600" cy="6858000"/>
              </a:xfrm>
            </p:grpSpPr>
            <p:sp>
              <p:nvSpPr>
                <p:cNvPr id="113" name="Rectangle 112"/>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5"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2" name="Group 5"/>
              <p:cNvGrpSpPr/>
              <p:nvPr/>
            </p:nvGrpSpPr>
            <p:grpSpPr>
              <a:xfrm>
                <a:off x="422910" y="0"/>
                <a:ext cx="2514600" cy="6858000"/>
                <a:chOff x="0" y="0"/>
                <a:chExt cx="2514600" cy="6858000"/>
              </a:xfrm>
            </p:grpSpPr>
            <p:sp>
              <p:nvSpPr>
                <p:cNvPr id="110" name="Rectangle 109"/>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1" name="Rectangle 110"/>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2" name="Rectangle 111"/>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3" name="Group 9"/>
              <p:cNvGrpSpPr/>
              <p:nvPr/>
            </p:nvGrpSpPr>
            <p:grpSpPr>
              <a:xfrm rot="10800000">
                <a:off x="6629400" y="0"/>
                <a:ext cx="2514600" cy="6858000"/>
                <a:chOff x="0" y="0"/>
                <a:chExt cx="2514600" cy="6858000"/>
              </a:xfrm>
            </p:grpSpPr>
            <p:sp>
              <p:nvSpPr>
                <p:cNvPr id="107" name="Rectangle 10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8" name="Rectangle 107"/>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9" name="Rectangle 108"/>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04" name="Rectangle 103"/>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Rectangle 104"/>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6" name="Rectangle 105"/>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4" name="Freeform 43"/>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5" name="Freeform 44"/>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6" name="Freeform 45"/>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7" name="Freeform 46"/>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Hexagon 49"/>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Hexagon 50"/>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Hexagon 51"/>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Hexagon 52"/>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Freeform 54"/>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Hexagon 56"/>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Hexagon 57"/>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Hexagon 58"/>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5" name="Hexagon 94"/>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6" name="Hexagon 95"/>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7" name="Hexagon 96"/>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8" name="Hexagon 97"/>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9" name="Freeform 98"/>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0" name="Freeform 99"/>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66" name="Rectangle 65"/>
          <p:cNvSpPr/>
          <p:nvPr/>
        </p:nvSpPr>
        <p:spPr>
          <a:xfrm>
            <a:off x="457200" y="333487"/>
            <a:ext cx="8229600" cy="6185647"/>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Rectangle 69"/>
          <p:cNvSpPr/>
          <p:nvPr/>
        </p:nvSpPr>
        <p:spPr>
          <a:xfrm>
            <a:off x="4561242" y="-21511"/>
            <a:ext cx="3679116" cy="699244"/>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Rectangle 70"/>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1043490" y="1027664"/>
            <a:ext cx="7024744" cy="1143000"/>
          </a:xfrm>
          <a:prstGeom prst="rect">
            <a:avLst/>
          </a:prstGeom>
        </p:spPr>
        <p:txBody>
          <a:bodyPr vert="horz" lIns="91440" tIns="45720" rIns="91440" bIns="45720" rtlCol="0" anchor="b">
            <a:normAutofit/>
          </a:bodyPr>
          <a:lstStyle/>
          <a:p>
            <a:r>
              <a:rPr lang="ru-RU"/>
              <a:t>Образец заголовка</a:t>
            </a:r>
            <a:endParaRPr lang="en-US" dirty="0"/>
          </a:p>
        </p:txBody>
      </p:sp>
      <p:sp>
        <p:nvSpPr>
          <p:cNvPr id="3" name="Text Placeholder 2"/>
          <p:cNvSpPr>
            <a:spLocks noGrp="1"/>
          </p:cNvSpPr>
          <p:nvPr>
            <p:ph type="body" idx="1"/>
          </p:nvPr>
        </p:nvSpPr>
        <p:spPr>
          <a:xfrm>
            <a:off x="1043492" y="2323652"/>
            <a:ext cx="6777317" cy="3508977"/>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2"/>
          </p:nvPr>
        </p:nvSpPr>
        <p:spPr>
          <a:xfrm>
            <a:off x="5997388" y="224492"/>
            <a:ext cx="2133600" cy="365125"/>
          </a:xfrm>
          <a:prstGeom prst="rect">
            <a:avLst/>
          </a:prstGeom>
        </p:spPr>
        <p:txBody>
          <a:bodyPr vert="horz" lIns="91440" tIns="45720" rIns="91440" bIns="45720" rtlCol="0" anchor="ctr"/>
          <a:lstStyle>
            <a:lvl1pPr algn="r">
              <a:defRPr sz="1200">
                <a:solidFill>
                  <a:srgbClr val="FEFEFE"/>
                </a:solidFill>
              </a:defRPr>
            </a:lvl1pPr>
          </a:lstStyle>
          <a:p>
            <a:fld id="{33605B4A-5F08-444C-9FDD-CBB4D1A13001}" type="datetimeFigureOut">
              <a:rPr lang="ru-RU" smtClean="0"/>
              <a:pPr/>
              <a:t>16.12.2024</a:t>
            </a:fld>
            <a:endParaRPr lang="ru-RU"/>
          </a:p>
        </p:txBody>
      </p:sp>
      <p:sp>
        <p:nvSpPr>
          <p:cNvPr id="5" name="Footer Placeholder 4"/>
          <p:cNvSpPr>
            <a:spLocks noGrp="1"/>
          </p:cNvSpPr>
          <p:nvPr>
            <p:ph type="ftr" sz="quarter" idx="3"/>
          </p:nvPr>
        </p:nvSpPr>
        <p:spPr>
          <a:xfrm>
            <a:off x="4641448" y="5852160"/>
            <a:ext cx="3502152" cy="365125"/>
          </a:xfrm>
          <a:prstGeom prst="rect">
            <a:avLst/>
          </a:prstGeom>
        </p:spPr>
        <p:txBody>
          <a:bodyPr vert="horz" lIns="91440" tIns="45720" rIns="91440" bIns="45720" rtlCol="0" anchor="ctr"/>
          <a:lstStyle>
            <a:lvl1pPr algn="r">
              <a:defRPr sz="1200">
                <a:solidFill>
                  <a:schemeClr val="accent1"/>
                </a:solidFill>
              </a:defRPr>
            </a:lvl1pPr>
          </a:lstStyle>
          <a:p>
            <a:endParaRPr lang="ru-RU"/>
          </a:p>
        </p:txBody>
      </p:sp>
      <p:sp>
        <p:nvSpPr>
          <p:cNvPr id="6" name="Slide Number Placeholder 5"/>
          <p:cNvSpPr>
            <a:spLocks noGrp="1"/>
          </p:cNvSpPr>
          <p:nvPr>
            <p:ph type="sldNum" sz="quarter" idx="4"/>
          </p:nvPr>
        </p:nvSpPr>
        <p:spPr>
          <a:xfrm>
            <a:off x="4649096" y="224491"/>
            <a:ext cx="1332156" cy="365125"/>
          </a:xfrm>
          <a:prstGeom prst="rect">
            <a:avLst/>
          </a:prstGeom>
        </p:spPr>
        <p:txBody>
          <a:bodyPr vert="horz" lIns="91440" tIns="45720" rIns="91440" bIns="45720" rtlCol="0" anchor="ctr"/>
          <a:lstStyle>
            <a:lvl1pPr algn="l">
              <a:defRPr sz="1200">
                <a:solidFill>
                  <a:srgbClr val="FEFEFE"/>
                </a:solidFill>
              </a:defRPr>
            </a:lvl1pPr>
          </a:lstStyle>
          <a:p>
            <a:fld id="{939C5C9C-55E5-45BE-BA94-DED5A20CF54C}"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spcBef>
          <a:spcPct val="0"/>
        </a:spcBef>
        <a:buNone/>
        <a:defRPr sz="40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274320" algn="l" defTabSz="914400" rtl="0" eaLnBrk="1" latinLnBrk="0" hangingPunct="1">
        <a:spcBef>
          <a:spcPct val="20000"/>
        </a:spcBef>
        <a:buClr>
          <a:schemeClr val="accent1"/>
        </a:buClr>
        <a:buSzPct val="76000"/>
        <a:buFont typeface="Wingdings 2" pitchFamily="18" charset="2"/>
        <a:buChar char=""/>
        <a:defRPr sz="2400" kern="1200">
          <a:solidFill>
            <a:schemeClr val="tx2"/>
          </a:solidFill>
          <a:latin typeface="+mn-lt"/>
          <a:ea typeface="+mn-ea"/>
          <a:cs typeface="+mn-cs"/>
        </a:defRPr>
      </a:lvl1pPr>
      <a:lvl2pPr marL="640080" indent="-274320" algn="l" defTabSz="914400" rtl="0" eaLnBrk="1" latinLnBrk="0" hangingPunct="1">
        <a:spcBef>
          <a:spcPct val="20000"/>
        </a:spcBef>
        <a:buClr>
          <a:schemeClr val="accent1"/>
        </a:buClr>
        <a:buSzPct val="76000"/>
        <a:buFont typeface="Wingdings 2" pitchFamily="18" charset="2"/>
        <a:buChar char=""/>
        <a:defRPr sz="2200" kern="1200">
          <a:solidFill>
            <a:schemeClr val="tx2"/>
          </a:solidFill>
          <a:latin typeface="+mn-lt"/>
          <a:ea typeface="+mn-ea"/>
          <a:cs typeface="+mn-cs"/>
        </a:defRPr>
      </a:lvl2pPr>
      <a:lvl3pPr marL="914400" indent="-228600" algn="l" defTabSz="914400" rtl="0" eaLnBrk="1" latinLnBrk="0" hangingPunct="1">
        <a:spcBef>
          <a:spcPct val="20000"/>
        </a:spcBef>
        <a:buClr>
          <a:schemeClr val="accent1"/>
        </a:buClr>
        <a:buSzPct val="76000"/>
        <a:buFont typeface="Wingdings 2" pitchFamily="18" charset="2"/>
        <a:buChar char=""/>
        <a:defRPr sz="2000" kern="1200">
          <a:solidFill>
            <a:schemeClr val="tx2"/>
          </a:solidFill>
          <a:latin typeface="+mn-lt"/>
          <a:ea typeface="+mn-ea"/>
          <a:cs typeface="+mn-cs"/>
        </a:defRPr>
      </a:lvl3pPr>
      <a:lvl4pPr marL="1124712" indent="-228600" algn="l" defTabSz="914400" rtl="0" eaLnBrk="1" latinLnBrk="0" hangingPunct="1">
        <a:spcBef>
          <a:spcPct val="20000"/>
        </a:spcBef>
        <a:buClr>
          <a:schemeClr val="accent1"/>
        </a:buClr>
        <a:buSzPct val="76000"/>
        <a:buFont typeface="Wingdings 2" pitchFamily="18" charset="2"/>
        <a:buChar char=""/>
        <a:defRPr sz="1800" kern="1200">
          <a:solidFill>
            <a:schemeClr val="tx2"/>
          </a:solidFill>
          <a:latin typeface="+mn-lt"/>
          <a:ea typeface="+mn-ea"/>
          <a:cs typeface="+mn-cs"/>
        </a:defRPr>
      </a:lvl4pPr>
      <a:lvl5pPr marL="1325880" indent="-228600" algn="l" defTabSz="914400" rtl="0" eaLnBrk="1" latinLnBrk="0" hangingPunct="1">
        <a:spcBef>
          <a:spcPct val="20000"/>
        </a:spcBef>
        <a:buClr>
          <a:schemeClr val="accent1"/>
        </a:buClr>
        <a:buSzPct val="76000"/>
        <a:buFont typeface="Wingdings 2" pitchFamily="18" charset="2"/>
        <a:buChar char=""/>
        <a:defRPr sz="1600" kern="1200" baseline="0">
          <a:solidFill>
            <a:schemeClr val="tx2"/>
          </a:solidFill>
          <a:latin typeface="+mn-lt"/>
          <a:ea typeface="+mn-ea"/>
          <a:cs typeface="+mn-cs"/>
        </a:defRPr>
      </a:lvl5pPr>
      <a:lvl6pPr marL="1517904"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6pPr>
      <a:lvl7pPr marL="1719072"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7pPr>
      <a:lvl8pPr marL="1920240"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8pPr>
      <a:lvl9pPr marL="2121408"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hyperlink" Target="https://multiurok.ru/"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4733365" y="2636912"/>
            <a:ext cx="3313355" cy="1512168"/>
          </a:xfrm>
        </p:spPr>
        <p:txBody>
          <a:bodyPr>
            <a:normAutofit fontScale="90000"/>
          </a:bodyPr>
          <a:lstStyle/>
          <a:p>
            <a:r>
              <a:rPr lang="ru-RU" b="1" dirty="0">
                <a:solidFill>
                  <a:srgbClr val="FFFF00"/>
                </a:solidFill>
              </a:rPr>
              <a:t>Отсутствие </a:t>
            </a:r>
            <a:r>
              <a:rPr lang="ru-RU" b="1" dirty="0"/>
              <a:t>мотивации к обучению - ошибки родителей</a:t>
            </a:r>
            <a:endParaRPr lang="ru-RU" dirty="0"/>
          </a:p>
        </p:txBody>
      </p:sp>
    </p:spTree>
    <p:extLst>
      <p:ext uri="{BB962C8B-B14F-4D97-AF65-F5344CB8AC3E}">
        <p14:creationId xmlns:p14="http://schemas.microsoft.com/office/powerpoint/2010/main" val="413643907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a:t>Ошибка 7</a:t>
            </a:r>
          </a:p>
        </p:txBody>
      </p:sp>
      <p:sp>
        <p:nvSpPr>
          <p:cNvPr id="3" name="Объект 2"/>
          <p:cNvSpPr>
            <a:spLocks noGrp="1"/>
          </p:cNvSpPr>
          <p:nvPr>
            <p:ph idx="1"/>
          </p:nvPr>
        </p:nvSpPr>
        <p:spPr/>
        <p:txBody>
          <a:bodyPr/>
          <a:lstStyle/>
          <a:p>
            <a:r>
              <a:rPr lang="ru-RU" dirty="0"/>
              <a:t>Неблагополучие в семье: ребенок, привыкший к высокому эмоциональному отрицательному накалу во время переживаний по поводу своей семьи, как правило, уже просто не реагирует на проблемы по поводу учебы и отметок – у него просто не хватает на это энергии.</a:t>
            </a:r>
          </a:p>
        </p:txBody>
      </p:sp>
    </p:spTree>
    <p:extLst>
      <p:ext uri="{BB962C8B-B14F-4D97-AF65-F5344CB8AC3E}">
        <p14:creationId xmlns:p14="http://schemas.microsoft.com/office/powerpoint/2010/main" val="304198414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r>
              <a:rPr lang="ru-RU" sz="2800" dirty="0"/>
              <a:t>Формирование побуждения к действию. Как это сделать на практике?</a:t>
            </a:r>
          </a:p>
        </p:txBody>
      </p:sp>
      <p:sp>
        <p:nvSpPr>
          <p:cNvPr id="3" name="Объект 2"/>
          <p:cNvSpPr>
            <a:spLocks noGrp="1"/>
          </p:cNvSpPr>
          <p:nvPr>
            <p:ph idx="1"/>
          </p:nvPr>
        </p:nvSpPr>
        <p:spPr>
          <a:xfrm>
            <a:off x="755576" y="2276872"/>
            <a:ext cx="7704856" cy="3960440"/>
          </a:xfrm>
        </p:spPr>
        <p:txBody>
          <a:bodyPr>
            <a:normAutofit fontScale="70000" lnSpcReduction="20000"/>
          </a:bodyPr>
          <a:lstStyle/>
          <a:p>
            <a:r>
              <a:rPr lang="ru-RU" dirty="0"/>
              <a:t>1) Выяснить, что является причиной низкой мотивации: неумение учиться или ошибки воспитательного характера.</a:t>
            </a:r>
            <a:br>
              <a:rPr lang="ru-RU" dirty="0"/>
            </a:br>
            <a:br>
              <a:rPr lang="ru-RU" dirty="0"/>
            </a:br>
            <a:r>
              <a:rPr lang="ru-RU" dirty="0"/>
              <a:t>Взрослые часто говорят детям о том, что «не будешь учиться – станешь дворником». Такая далекая перспектива никак не влияет на мотивацию к обучению. Ребенка интересует ближайшая перспектива. Но ему трудно, он не справляется. Трудности в учебе формируют нежелание учиться у тех, кого родители не приучили их преодолевать. Как правило, такие дети не любят учиться. </a:t>
            </a:r>
          </a:p>
          <a:p>
            <a:r>
              <a:rPr lang="ru-RU" dirty="0"/>
              <a:t>Причиной отсутствия мотивации может быть и прошлый неудачный опыт (два раза не получилось, третий раз не буду и пытаться). Родителям необходимо учить ребенка «не сдаваться», а продолжать стремиться к результату, верить в себя и свои силы и тогда результат не заставит себя ждать.</a:t>
            </a:r>
          </a:p>
        </p:txBody>
      </p:sp>
    </p:spTree>
    <p:extLst>
      <p:ext uri="{BB962C8B-B14F-4D97-AF65-F5344CB8AC3E}">
        <p14:creationId xmlns:p14="http://schemas.microsoft.com/office/powerpoint/2010/main" val="207757554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lstStyle/>
          <a:p>
            <a:r>
              <a:rPr lang="ru-RU" dirty="0"/>
              <a:t>2) Применять в соответствии с причиной коррекционные меры: учить ребенка учиться, если не сформированы навыки учебной деятельности и произвольного поведения, или и исправлять свои воспитательные ошибки, а для начала их необходимо просто увидеть и признаться себе, что «я делаю что-то не так».</a:t>
            </a:r>
          </a:p>
        </p:txBody>
      </p:sp>
    </p:spTree>
    <p:extLst>
      <p:ext uri="{BB962C8B-B14F-4D97-AF65-F5344CB8AC3E}">
        <p14:creationId xmlns:p14="http://schemas.microsoft.com/office/powerpoint/2010/main" val="241026133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normAutofit fontScale="70000" lnSpcReduction="20000"/>
          </a:bodyPr>
          <a:lstStyle/>
          <a:p>
            <a:r>
              <a:rPr lang="ru-RU" dirty="0"/>
              <a:t>3) В процессе учебы, пока у ребенка не сформирована произвольность поведения, для ребенка важно, чтобы родители контролировали процесс обучения и учитывали индивидуальные особенности ребенка: когда ему лучше сесть за уроки, какие уроки делать в первую очередь, когда делать паузы и пр. Вообще-то это про начальную школу, а по правде про первый класс. Но, если и в среднем звене ребенок не сформировал у себя навыки учебной деятельности, то важно вернуться к первому классу и пройти снова весь путь формирования учебных навыков, просто это окажется быстрее, чем в первом классе. </a:t>
            </a:r>
          </a:p>
          <a:p>
            <a:r>
              <a:rPr lang="ru-RU" dirty="0"/>
              <a:t>Иногда ребенок не умеет работать с текстом – учите выделять главную мысль, пересказывать и т.п. Иногда ребенок не может сесть за уроки вовремя – приучайте к самоконтролю.</a:t>
            </a:r>
          </a:p>
        </p:txBody>
      </p:sp>
    </p:spTree>
    <p:extLst>
      <p:ext uri="{BB962C8B-B14F-4D97-AF65-F5344CB8AC3E}">
        <p14:creationId xmlns:p14="http://schemas.microsoft.com/office/powerpoint/2010/main" val="57830648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normAutofit fontScale="85000" lnSpcReduction="20000"/>
          </a:bodyPr>
          <a:lstStyle/>
          <a:p>
            <a:r>
              <a:rPr lang="ru-RU" dirty="0"/>
              <a:t>4) Важно создавать для ребенка зону ближайшего развития, а не делать за ребенка то, что он может (хотя и с трудом) сделать сам. Например, не надо показывать, как решать задачу, решая ее вместо ребенка, а лучше создать такую ситуацию, когда хотя бы часть задачи ребенок делает сам. «Ты старался, молодец. Но ты допустил две ошибки. Найди их». Процесс более длительный, но более правильный. При этом, зачастую такой ребенок (вместо которого задание выполняют родители) вовсю манипулирует родителем, а родитель и не подозревает об этом. </a:t>
            </a:r>
          </a:p>
        </p:txBody>
      </p:sp>
    </p:spTree>
    <p:extLst>
      <p:ext uri="{BB962C8B-B14F-4D97-AF65-F5344CB8AC3E}">
        <p14:creationId xmlns:p14="http://schemas.microsoft.com/office/powerpoint/2010/main" val="232236814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normAutofit fontScale="85000" lnSpcReduction="20000"/>
          </a:bodyPr>
          <a:lstStyle/>
          <a:p>
            <a:r>
              <a:rPr lang="ru-RU" dirty="0"/>
              <a:t>5) Очень важный момент – оценивание сделанной работы родителем и учителем. Родитель может оценить работу «Молодец, хорошо!» (сравнивая сегодняшние результаты ребенка со вчерашними), а учитель, сравнив результаты ребенка с классом, оценит это как «плохо». Для избежание таких случаев, важно иметь постоянный контакт со школой и интересоваться требованиями, предъявляемыми к учащимся. В противном случае в сознании ребенка создается образ врага – учителя (родитель хороший – хвалит, учитель плохой – ругает). А это порождает отвращение к школе, нежелание учиться.</a:t>
            </a:r>
          </a:p>
        </p:txBody>
      </p:sp>
    </p:spTree>
    <p:extLst>
      <p:ext uri="{BB962C8B-B14F-4D97-AF65-F5344CB8AC3E}">
        <p14:creationId xmlns:p14="http://schemas.microsoft.com/office/powerpoint/2010/main" val="21731444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normAutofit fontScale="92500" lnSpcReduction="20000"/>
          </a:bodyPr>
          <a:lstStyle/>
          <a:p>
            <a:r>
              <a:rPr lang="ru-RU" dirty="0"/>
              <a:t>6) Согласно результатам исследований, мотивация успеха (и как следствие, высокая учебная мотивация) формируется у детей в тех семьях, где им оказывали помощь при повышении требований, относились к ним с теплотой, любовью и пониманием. А в тех семьях, где присутствовал жесткий надзор либо безразличие, у ребенка формировался не мотив достижения успеха, а мотив избегания неудачи, что напрямую ведет к низкой учебной мотивации.</a:t>
            </a:r>
          </a:p>
        </p:txBody>
      </p:sp>
    </p:spTree>
    <p:extLst>
      <p:ext uri="{BB962C8B-B14F-4D97-AF65-F5344CB8AC3E}">
        <p14:creationId xmlns:p14="http://schemas.microsoft.com/office/powerpoint/2010/main" val="365314414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normAutofit fontScale="77500" lnSpcReduction="20000"/>
          </a:bodyPr>
          <a:lstStyle/>
          <a:p>
            <a:r>
              <a:rPr lang="ru-RU" dirty="0"/>
              <a:t>7) Очень важным моментом в учебной мотивации является адекватная самооценка ребенка. Дети с заниженной самооценкой недооценивают свои возможности и снижают учебную мотивацию, дети с завышенной самооценкой адекватно не видят границы своих способностей, не привыкли видеть и признавать своих ошибок. </a:t>
            </a:r>
          </a:p>
          <a:p>
            <a:r>
              <a:rPr lang="ru-RU" dirty="0"/>
              <a:t>Поэтому, очень важно – </a:t>
            </a:r>
            <a:r>
              <a:rPr lang="ru-RU" dirty="0">
                <a:effectLst>
                  <a:outerShdw blurRad="38100" dist="38100" dir="2700000" algn="tl">
                    <a:srgbClr val="000000">
                      <a:alpha val="43137"/>
                    </a:srgbClr>
                  </a:outerShdw>
                </a:effectLst>
              </a:rPr>
              <a:t>адекватность самооценки </a:t>
            </a:r>
            <a:r>
              <a:rPr lang="ru-RU" dirty="0"/>
              <a:t>ребенка в отношении учебного процесса, в том числе. Важно помнить, что в жизни есть много значимого, помимо академической успеваемости – можно прожить со средними знаниями и быть личностью.</a:t>
            </a:r>
          </a:p>
        </p:txBody>
      </p:sp>
    </p:spTree>
    <p:extLst>
      <p:ext uri="{BB962C8B-B14F-4D97-AF65-F5344CB8AC3E}">
        <p14:creationId xmlns:p14="http://schemas.microsoft.com/office/powerpoint/2010/main" val="179435887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lstStyle/>
          <a:p>
            <a:r>
              <a:rPr lang="ru-RU" dirty="0"/>
              <a:t>8) Важно поощрять ребенка за хорошую учебу. Материальное поощрение (деньги за хороши отметки) часто приводит к добыванию хорошей отметки любыми способами. Хотя для американцев платить за учебу – явление вполне нормальное, привычное и часто используемое. </a:t>
            </a:r>
          </a:p>
        </p:txBody>
      </p:sp>
    </p:spTree>
    <p:extLst>
      <p:ext uri="{BB962C8B-B14F-4D97-AF65-F5344CB8AC3E}">
        <p14:creationId xmlns:p14="http://schemas.microsoft.com/office/powerpoint/2010/main" val="393847571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normAutofit lnSpcReduction="10000"/>
          </a:bodyPr>
          <a:lstStyle/>
          <a:p>
            <a:r>
              <a:rPr lang="ru-RU" dirty="0"/>
              <a:t>9) В деле повышения интереса ребенка к учебному процессу очень важен контакт с ребенком и доверительная атмосфера. Важно объяснить ребенку, что процесс формирования умения учиться процесс длительный, но необходимый. Для подростка важно «не пилить», не наказывать, не сулить наград. Нужен контроль – помощь, а не контроль-давление. </a:t>
            </a:r>
          </a:p>
        </p:txBody>
      </p:sp>
    </p:spTree>
    <p:extLst>
      <p:ext uri="{BB962C8B-B14F-4D97-AF65-F5344CB8AC3E}">
        <p14:creationId xmlns:p14="http://schemas.microsoft.com/office/powerpoint/2010/main" val="393778830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a:t>Мотивация с точки зрения науки</a:t>
            </a:r>
          </a:p>
        </p:txBody>
      </p:sp>
      <p:sp>
        <p:nvSpPr>
          <p:cNvPr id="3" name="Объект 2"/>
          <p:cNvSpPr>
            <a:spLocks noGrp="1"/>
          </p:cNvSpPr>
          <p:nvPr>
            <p:ph idx="1"/>
          </p:nvPr>
        </p:nvSpPr>
        <p:spPr/>
        <p:txBody>
          <a:bodyPr>
            <a:normAutofit fontScale="92500"/>
          </a:bodyPr>
          <a:lstStyle/>
          <a:p>
            <a:r>
              <a:rPr lang="ru-RU" dirty="0"/>
              <a:t>Произошло это слово от английского «</a:t>
            </a:r>
            <a:r>
              <a:rPr lang="ru-RU" dirty="0" err="1"/>
              <a:t>movere</a:t>
            </a:r>
            <a:r>
              <a:rPr lang="ru-RU" dirty="0"/>
              <a:t>» - «двигать». </a:t>
            </a:r>
          </a:p>
          <a:p>
            <a:r>
              <a:rPr lang="ru-RU" dirty="0"/>
              <a:t>Мотивация – это то, что двигает человеком, заставляет его с завидным упорством и настойчивостью выполнять то или иное задание и идти к поставленной цели. </a:t>
            </a:r>
          </a:p>
          <a:p>
            <a:r>
              <a:rPr lang="ru-RU" dirty="0"/>
              <a:t>Мотивированный человек легко достигает интеллектуальных, спортивных и творческих успехов.</a:t>
            </a:r>
          </a:p>
        </p:txBody>
      </p:sp>
    </p:spTree>
    <p:extLst>
      <p:ext uri="{BB962C8B-B14F-4D97-AF65-F5344CB8AC3E}">
        <p14:creationId xmlns:p14="http://schemas.microsoft.com/office/powerpoint/2010/main" val="385774070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normAutofit fontScale="92500"/>
          </a:bodyPr>
          <a:lstStyle/>
          <a:p>
            <a:r>
              <a:rPr lang="ru-RU" dirty="0"/>
              <a:t>11) Очень важен в учебной деятельности и формировании у школьника желания учиться навык </a:t>
            </a:r>
            <a:r>
              <a:rPr lang="ru-RU" dirty="0">
                <a:effectLst>
                  <a:outerShdw blurRad="38100" dist="38100" dir="2700000" algn="tl">
                    <a:srgbClr val="000000">
                      <a:alpha val="43137"/>
                    </a:srgbClr>
                  </a:outerShdw>
                </a:effectLst>
              </a:rPr>
              <a:t>самоконтроля</a:t>
            </a:r>
            <a:r>
              <a:rPr lang="ru-RU" dirty="0"/>
              <a:t>. Ведь не секрет, что многие ошибки у детей возникают из-за невнимательности. И если ребенок научился проверять себя после того или иного вида деятельности, количество ошибок резко сокращается – а если ошибок меньше, то и мотивации к новым достижениям становится больше.</a:t>
            </a:r>
          </a:p>
        </p:txBody>
      </p:sp>
    </p:spTree>
    <p:extLst>
      <p:ext uri="{BB962C8B-B14F-4D97-AF65-F5344CB8AC3E}">
        <p14:creationId xmlns:p14="http://schemas.microsoft.com/office/powerpoint/2010/main" val="39886359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normAutofit fontScale="85000" lnSpcReduction="10000"/>
          </a:bodyPr>
          <a:lstStyle/>
          <a:p>
            <a:r>
              <a:rPr lang="ru-RU" dirty="0"/>
              <a:t>12) Также очень важным моментом является то, верит ребенок в свои успехи или нет. Учитель и родители должны постоянно поддерживать веру ребенка в свои силы, причем, чем ниже самооценка и уровень притязаний ребенка, тем более сильной должна быть поддержка со стороны тех, кто занимается его воспитанием детей. Ведь если ребенка, который и так чувствует свою слабость, еще и понукать - Вы не только не сможете сформировать у него мотивацию к обучению, но и уничтожите весь интерес к учебе, который у него был.</a:t>
            </a:r>
          </a:p>
        </p:txBody>
      </p:sp>
    </p:spTree>
    <p:extLst>
      <p:ext uri="{BB962C8B-B14F-4D97-AF65-F5344CB8AC3E}">
        <p14:creationId xmlns:p14="http://schemas.microsoft.com/office/powerpoint/2010/main" val="2757079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lstStyle/>
          <a:p>
            <a:r>
              <a:rPr lang="ru-RU" dirty="0"/>
              <a:t>13) Если Ваш ребенок предполагал, что усвоил учебный материал, а оценка низкая, то нужно разобраться, что произошло на самом деле. Возможно, он действительно все понял, но перенервничал на контрольной, или, например, плохо себя чувствовал.</a:t>
            </a:r>
          </a:p>
        </p:txBody>
      </p:sp>
    </p:spTree>
    <p:extLst>
      <p:ext uri="{BB962C8B-B14F-4D97-AF65-F5344CB8AC3E}">
        <p14:creationId xmlns:p14="http://schemas.microsoft.com/office/powerpoint/2010/main" val="271156983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normAutofit lnSpcReduction="10000"/>
          </a:bodyPr>
          <a:lstStyle/>
          <a:p>
            <a:r>
              <a:rPr lang="ru-RU" dirty="0"/>
              <a:t>Научитесь слушать ребенка и вникать в его проблемы. В этом возрасте он особенно нуждается в вашей помощи. Выучить все, что задают в школе, практически невозможно. Именно поэтому пропадает интерес к учебе. Научите школьника правильно планировать время и распределять нагрузку, это поможет и в дальнейшей жизни.</a:t>
            </a:r>
          </a:p>
        </p:txBody>
      </p:sp>
    </p:spTree>
    <p:extLst>
      <p:ext uri="{BB962C8B-B14F-4D97-AF65-F5344CB8AC3E}">
        <p14:creationId xmlns:p14="http://schemas.microsoft.com/office/powerpoint/2010/main" val="361564561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normAutofit lnSpcReduction="10000"/>
          </a:bodyPr>
          <a:lstStyle/>
          <a:p>
            <a:r>
              <a:rPr lang="ru-RU" dirty="0"/>
              <a:t>Сколько бы вы не объясняли, что учится он для себя, в расчете на будущее, вряд ли это дойдет до сознания ребенка. Пока дети учатся для вас, ради вашей похвалы и признательности. Не надоедайте ему нотациями, а сделайте ставку на любознательность. Тогда и учеба станет для него радостным открытием, и круг интересов постепенно расширится.</a:t>
            </a:r>
          </a:p>
        </p:txBody>
      </p:sp>
    </p:spTree>
    <p:extLst>
      <p:ext uri="{BB962C8B-B14F-4D97-AF65-F5344CB8AC3E}">
        <p14:creationId xmlns:p14="http://schemas.microsoft.com/office/powerpoint/2010/main" val="288300328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lstStyle/>
          <a:p>
            <a:r>
              <a:rPr lang="ru-RU" dirty="0"/>
              <a:t>Помните, что Ваш ребенок – это личность, ничего не должная Вам, но до какого-то момента зависящая от Вас и нуждающаяся в Вашей поддержке и в Вашем признании ее как самодостаточной.</a:t>
            </a:r>
            <a:endParaRPr lang="en-US" dirty="0"/>
          </a:p>
          <a:p>
            <a:endParaRPr lang="en-US" dirty="0"/>
          </a:p>
          <a:p>
            <a:r>
              <a:rPr lang="ru-RU" sz="1200" dirty="0"/>
              <a:t>Информация с сайта </a:t>
            </a:r>
            <a:r>
              <a:rPr lang="en-US" sz="1200" dirty="0">
                <a:hlinkClick r:id="rId2"/>
              </a:rPr>
              <a:t>https://multiurok.ru/</a:t>
            </a:r>
            <a:endParaRPr lang="ru-RU" sz="1200" dirty="0"/>
          </a:p>
          <a:p>
            <a:endParaRPr lang="ru-RU" sz="1200" dirty="0"/>
          </a:p>
        </p:txBody>
      </p:sp>
    </p:spTree>
    <p:extLst>
      <p:ext uri="{BB962C8B-B14F-4D97-AF65-F5344CB8AC3E}">
        <p14:creationId xmlns:p14="http://schemas.microsoft.com/office/powerpoint/2010/main" val="68567164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043492" y="908720"/>
            <a:ext cx="6777317" cy="4923909"/>
          </a:xfrm>
        </p:spPr>
        <p:txBody>
          <a:bodyPr>
            <a:normAutofit fontScale="92500" lnSpcReduction="10000"/>
          </a:bodyPr>
          <a:lstStyle/>
          <a:p>
            <a:r>
              <a:rPr lang="ru-RU" dirty="0"/>
              <a:t>Школьные успехи и неудачи – это не показатель исключительно умственного развития и способностей школьника. </a:t>
            </a:r>
          </a:p>
          <a:p>
            <a:r>
              <a:rPr lang="ru-RU" dirty="0"/>
              <a:t>Школьная успеваемость, скорее, это сумма умений, навыков, знаний и желания учиться. </a:t>
            </a:r>
          </a:p>
          <a:p>
            <a:r>
              <a:rPr lang="ru-RU" dirty="0"/>
              <a:t>Ребенку, не заинтересованному в обучении, очень сложно получить знания и суметь их применить на практике. </a:t>
            </a:r>
          </a:p>
          <a:p>
            <a:r>
              <a:rPr lang="ru-RU" dirty="0"/>
              <a:t>Отсутствие мотивации к обучению часто ведет к стойкой неуспеваемости и интеллектуальной пассивности. </a:t>
            </a:r>
          </a:p>
          <a:p>
            <a:r>
              <a:rPr lang="ru-RU" dirty="0"/>
              <a:t>Неуспеваемость, в свою очередь, ведет к отклонениям в поведении.</a:t>
            </a:r>
          </a:p>
        </p:txBody>
      </p:sp>
    </p:spTree>
    <p:extLst>
      <p:ext uri="{BB962C8B-B14F-4D97-AF65-F5344CB8AC3E}">
        <p14:creationId xmlns:p14="http://schemas.microsoft.com/office/powerpoint/2010/main" val="29514397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a:t>Ошибка 1</a:t>
            </a:r>
          </a:p>
        </p:txBody>
      </p:sp>
      <p:sp>
        <p:nvSpPr>
          <p:cNvPr id="3" name="Объект 2"/>
          <p:cNvSpPr>
            <a:spLocks noGrp="1"/>
          </p:cNvSpPr>
          <p:nvPr>
            <p:ph idx="1"/>
          </p:nvPr>
        </p:nvSpPr>
        <p:spPr/>
        <p:txBody>
          <a:bodyPr>
            <a:normAutofit fontScale="92500" lnSpcReduction="20000"/>
          </a:bodyPr>
          <a:lstStyle/>
          <a:p>
            <a:r>
              <a:rPr lang="ru-RU" dirty="0">
                <a:effectLst>
                  <a:outerShdw blurRad="38100" dist="38100" dir="2700000" algn="tl">
                    <a:srgbClr val="000000">
                      <a:alpha val="43137"/>
                    </a:srgbClr>
                  </a:outerShdw>
                </a:effectLst>
              </a:rPr>
              <a:t>Готовность психологическая</a:t>
            </a:r>
            <a:r>
              <a:rPr lang="ru-RU" dirty="0"/>
              <a:t>, определяется уровнем развития произвольного поведения, то есть умением ребенка подчиняться определенным правилам и делать не то, что ему хочется в данный момент, а то, что делать необходимо. </a:t>
            </a:r>
          </a:p>
          <a:p>
            <a:r>
              <a:rPr lang="ru-RU" dirty="0"/>
              <a:t>Важно развивать у ребенка умение преодолевать себя: приучать ребенка делать не только то, что ему нравится, но и то, что не нравится, но необходимо. </a:t>
            </a:r>
          </a:p>
          <a:p>
            <a:r>
              <a:rPr lang="ru-RU" dirty="0"/>
              <a:t>считаться с чужим мнением и желанием, жить в коллективе.</a:t>
            </a:r>
          </a:p>
        </p:txBody>
      </p:sp>
    </p:spTree>
    <p:extLst>
      <p:ext uri="{BB962C8B-B14F-4D97-AF65-F5344CB8AC3E}">
        <p14:creationId xmlns:p14="http://schemas.microsoft.com/office/powerpoint/2010/main" val="83494948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a:t>Ошибка 2</a:t>
            </a:r>
          </a:p>
        </p:txBody>
      </p:sp>
      <p:sp>
        <p:nvSpPr>
          <p:cNvPr id="3" name="Объект 2"/>
          <p:cNvSpPr>
            <a:spLocks noGrp="1"/>
          </p:cNvSpPr>
          <p:nvPr>
            <p:ph idx="1"/>
          </p:nvPr>
        </p:nvSpPr>
        <p:spPr/>
        <p:txBody>
          <a:bodyPr/>
          <a:lstStyle/>
          <a:p>
            <a:r>
              <a:rPr lang="ru-RU" dirty="0"/>
              <a:t>Отсутствие четкой организации жизни ребенка, несоблюдение режима дня, безнадзорность в быту – дети, которые организованы помимо школы, т.е. посещают какие-то интересные для них занятия, как правило, несмотря на нагрузку, более мотивированы на учебу.</a:t>
            </a:r>
          </a:p>
        </p:txBody>
      </p:sp>
    </p:spTree>
    <p:extLst>
      <p:ext uri="{BB962C8B-B14F-4D97-AF65-F5344CB8AC3E}">
        <p14:creationId xmlns:p14="http://schemas.microsoft.com/office/powerpoint/2010/main" val="19368781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a:t>Ошибка 3</a:t>
            </a:r>
          </a:p>
        </p:txBody>
      </p:sp>
      <p:sp>
        <p:nvSpPr>
          <p:cNvPr id="3" name="Объект 2"/>
          <p:cNvSpPr>
            <a:spLocks noGrp="1"/>
          </p:cNvSpPr>
          <p:nvPr>
            <p:ph idx="1"/>
          </p:nvPr>
        </p:nvSpPr>
        <p:spPr/>
        <p:txBody>
          <a:bodyPr/>
          <a:lstStyle/>
          <a:p>
            <a:r>
              <a:rPr lang="ru-RU" dirty="0"/>
              <a:t>Нарушение единства требований к ребенку со стороны родителей (всегда есть лазейка для ребенка что-то сделать не так, как надо, «столкнуть родителей лбами», пожаловаться бабушке и дедушке на родителей).</a:t>
            </a:r>
          </a:p>
        </p:txBody>
      </p:sp>
    </p:spTree>
    <p:extLst>
      <p:ext uri="{BB962C8B-B14F-4D97-AF65-F5344CB8AC3E}">
        <p14:creationId xmlns:p14="http://schemas.microsoft.com/office/powerpoint/2010/main" val="201315951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a:t>Ошибка 4</a:t>
            </a:r>
          </a:p>
        </p:txBody>
      </p:sp>
      <p:sp>
        <p:nvSpPr>
          <p:cNvPr id="3" name="Объект 2"/>
          <p:cNvSpPr>
            <a:spLocks noGrp="1"/>
          </p:cNvSpPr>
          <p:nvPr>
            <p:ph idx="1"/>
          </p:nvPr>
        </p:nvSpPr>
        <p:spPr/>
        <p:txBody>
          <a:bodyPr/>
          <a:lstStyle/>
          <a:p>
            <a:r>
              <a:rPr lang="ru-RU" dirty="0"/>
              <a:t>Неправильные методы воспитания: подавление личности, угрозы, физические наказания или, наоборот, </a:t>
            </a:r>
            <a:r>
              <a:rPr lang="ru-RU" dirty="0" err="1"/>
              <a:t>заласкивания</a:t>
            </a:r>
            <a:r>
              <a:rPr lang="ru-RU" dirty="0"/>
              <a:t>, чрезмерная опека.</a:t>
            </a:r>
          </a:p>
        </p:txBody>
      </p:sp>
    </p:spTree>
    <p:extLst>
      <p:ext uri="{BB962C8B-B14F-4D97-AF65-F5344CB8AC3E}">
        <p14:creationId xmlns:p14="http://schemas.microsoft.com/office/powerpoint/2010/main" val="136162679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a:t>Ошибка 5</a:t>
            </a:r>
          </a:p>
        </p:txBody>
      </p:sp>
      <p:sp>
        <p:nvSpPr>
          <p:cNvPr id="3" name="Объект 2"/>
          <p:cNvSpPr>
            <a:spLocks noGrp="1"/>
          </p:cNvSpPr>
          <p:nvPr>
            <p:ph idx="1"/>
          </p:nvPr>
        </p:nvSpPr>
        <p:spPr/>
        <p:txBody>
          <a:bodyPr/>
          <a:lstStyle/>
          <a:p>
            <a:r>
              <a:rPr lang="ru-RU" dirty="0"/>
              <a:t>Завышенные требования без учета объективных возможностей ребенка; усмотрение злого умысла, лени, в то время, как могут быть объективные причины для этих проявлений (соматическое состояние, психологические особенности, особенности умственного развития и пр.)</a:t>
            </a:r>
          </a:p>
        </p:txBody>
      </p:sp>
    </p:spTree>
    <p:extLst>
      <p:ext uri="{BB962C8B-B14F-4D97-AF65-F5344CB8AC3E}">
        <p14:creationId xmlns:p14="http://schemas.microsoft.com/office/powerpoint/2010/main" val="110377924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a:t>Ошибка 6</a:t>
            </a:r>
          </a:p>
        </p:txBody>
      </p:sp>
      <p:sp>
        <p:nvSpPr>
          <p:cNvPr id="3" name="Объект 2"/>
          <p:cNvSpPr>
            <a:spLocks noGrp="1"/>
          </p:cNvSpPr>
          <p:nvPr>
            <p:ph idx="1"/>
          </p:nvPr>
        </p:nvSpPr>
        <p:spPr/>
        <p:txBody>
          <a:bodyPr>
            <a:normAutofit/>
          </a:bodyPr>
          <a:lstStyle/>
          <a:p>
            <a:r>
              <a:rPr lang="ru-RU" dirty="0"/>
              <a:t>«Убивание» мотивации к обучению путем высмеивания, некорректных высказываний, сравнения с другими детьми, «загон» ребенка в ситуацию неуспеха, неудачи и пр.</a:t>
            </a:r>
          </a:p>
          <a:p>
            <a:r>
              <a:rPr lang="ru-RU" dirty="0"/>
              <a:t>Проецирование своих ожиданий на дочку или сына — это, наверное, самая распространенная ошибка родителя, не всегда даже осознаваемая.</a:t>
            </a:r>
          </a:p>
        </p:txBody>
      </p:sp>
    </p:spTree>
    <p:extLst>
      <p:ext uri="{BB962C8B-B14F-4D97-AF65-F5344CB8AC3E}">
        <p14:creationId xmlns:p14="http://schemas.microsoft.com/office/powerpoint/2010/main" val="2512191761"/>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Остин">
  <a:themeElements>
    <a:clrScheme name="Остин">
      <a:dk1>
        <a:sysClr val="windowText" lastClr="000000"/>
      </a:dk1>
      <a:lt1>
        <a:sysClr val="window" lastClr="FFFFFF"/>
      </a:lt1>
      <a:dk2>
        <a:srgbClr val="3E3D2D"/>
      </a:dk2>
      <a:lt2>
        <a:srgbClr val="CAF278"/>
      </a:lt2>
      <a:accent1>
        <a:srgbClr val="94C600"/>
      </a:accent1>
      <a:accent2>
        <a:srgbClr val="71685A"/>
      </a:accent2>
      <a:accent3>
        <a:srgbClr val="FF6700"/>
      </a:accent3>
      <a:accent4>
        <a:srgbClr val="909465"/>
      </a:accent4>
      <a:accent5>
        <a:srgbClr val="956B43"/>
      </a:accent5>
      <a:accent6>
        <a:srgbClr val="FEA022"/>
      </a:accent6>
      <a:hlink>
        <a:srgbClr val="E68200"/>
      </a:hlink>
      <a:folHlink>
        <a:srgbClr val="FFA94A"/>
      </a:folHlink>
    </a:clrScheme>
    <a:fontScheme name="Остин">
      <a:maj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Остин">
      <a:fillStyleLst>
        <a:solidFill>
          <a:schemeClr val="phClr"/>
        </a:solidFill>
        <a:gradFill rotWithShape="1">
          <a:gsLst>
            <a:gs pos="0">
              <a:schemeClr val="phClr">
                <a:tint val="20000"/>
                <a:satMod val="180000"/>
                <a:lumMod val="98000"/>
              </a:schemeClr>
            </a:gs>
            <a:gs pos="40000">
              <a:schemeClr val="phClr">
                <a:tint val="30000"/>
                <a:satMod val="260000"/>
                <a:lumMod val="84000"/>
              </a:schemeClr>
            </a:gs>
            <a:gs pos="100000">
              <a:schemeClr val="phClr">
                <a:tint val="100000"/>
                <a:satMod val="110000"/>
                <a:lumMod val="100000"/>
              </a:schemeClr>
            </a:gs>
          </a:gsLst>
          <a:lin ang="5040000" scaled="1"/>
        </a:gradFill>
        <a:gradFill rotWithShape="1">
          <a:gsLst>
            <a:gs pos="0">
              <a:schemeClr val="phClr"/>
            </a:gs>
            <a:gs pos="100000">
              <a:schemeClr val="phClr">
                <a:shade val="75000"/>
                <a:satMod val="120000"/>
                <a:lumMod val="9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scene3d>
            <a:camera prst="orthographicFront">
              <a:rot lat="0" lon="0" rev="0"/>
            </a:camera>
            <a:lightRig rig="threePt" dir="tl">
              <a:rot lat="0" lon="0" rev="20400000"/>
            </a:lightRig>
          </a:scene3d>
          <a:sp3d>
            <a:bevelT w="50800" h="12700" prst="softRound"/>
          </a:sp3d>
        </a:effectStyle>
        <a:effectStyle>
          <a:effectLst>
            <a:outerShdw blurRad="44450" dist="50800" dir="5400000" sx="96000" rotWithShape="0">
              <a:srgbClr val="000000">
                <a:alpha val="34000"/>
              </a:srgbClr>
            </a:outerShdw>
          </a:effectLst>
          <a:scene3d>
            <a:camera prst="orthographicFront">
              <a:rot lat="0" lon="0" rev="0"/>
            </a:camera>
            <a:lightRig rig="threePt" dir="tl">
              <a:rot lat="0" lon="0" rev="20400000"/>
            </a:lightRig>
          </a:scene3d>
          <a:sp3d contourW="15875" prstMaterial="metal">
            <a:bevelT w="101600" h="25400" prst="softRound"/>
            <a:contourClr>
              <a:schemeClr val="phClr">
                <a:shade val="30000"/>
              </a:schemeClr>
            </a:contourClr>
          </a:sp3d>
        </a:effectStyle>
      </a:effectStyleLst>
      <a:bgFillStyleLst>
        <a:solidFill>
          <a:schemeClr val="phClr"/>
        </a:solidFill>
        <a:gradFill rotWithShape="1">
          <a:gsLst>
            <a:gs pos="0">
              <a:schemeClr val="phClr">
                <a:shade val="94000"/>
                <a:satMod val="114000"/>
                <a:lumMod val="96000"/>
              </a:schemeClr>
            </a:gs>
            <a:gs pos="62000">
              <a:schemeClr val="phClr">
                <a:tint val="92000"/>
                <a:shade val="66000"/>
                <a:satMod val="110000"/>
                <a:lumMod val="80000"/>
              </a:schemeClr>
            </a:gs>
            <a:gs pos="100000">
              <a:schemeClr val="phClr">
                <a:tint val="89000"/>
                <a:shade val="62000"/>
                <a:satMod val="110000"/>
                <a:lumMod val="72000"/>
              </a:schemeClr>
            </a:gs>
          </a:gsLst>
          <a:lin ang="5400000" scaled="0"/>
        </a:gradFill>
        <a:blipFill rotWithShape="1">
          <a:blip xmlns:r="http://schemas.openxmlformats.org/officeDocument/2006/relationships" r:embed="rId1">
            <a:duotone>
              <a:schemeClr val="phClr">
                <a:tint val="80000"/>
                <a:shade val="58000"/>
              </a:schemeClr>
              <a:schemeClr val="phClr">
                <a:tint val="73000"/>
                <a:shade val="68000"/>
                <a:satMod val="150000"/>
              </a:schemeClr>
            </a:duotone>
          </a:blip>
          <a:tile tx="0" ty="0" sx="100000" sy="10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Austin</Template>
  <TotalTime>38</TotalTime>
  <Words>1610</Words>
  <Application>Microsoft Office PowerPoint</Application>
  <PresentationFormat>Экран (4:3)</PresentationFormat>
  <Paragraphs>48</Paragraphs>
  <Slides>25</Slides>
  <Notes>0</Notes>
  <HiddenSlides>0</HiddenSlides>
  <MMClips>0</MMClips>
  <ScaleCrop>false</ScaleCrop>
  <HeadingPairs>
    <vt:vector size="6" baseType="variant">
      <vt:variant>
        <vt:lpstr>Использованные шрифты</vt:lpstr>
      </vt:variant>
      <vt:variant>
        <vt:i4>2</vt:i4>
      </vt:variant>
      <vt:variant>
        <vt:lpstr>Тема</vt:lpstr>
      </vt:variant>
      <vt:variant>
        <vt:i4>1</vt:i4>
      </vt:variant>
      <vt:variant>
        <vt:lpstr>Заголовки слайдов</vt:lpstr>
      </vt:variant>
      <vt:variant>
        <vt:i4>25</vt:i4>
      </vt:variant>
    </vt:vector>
  </HeadingPairs>
  <TitlesOfParts>
    <vt:vector size="28" baseType="lpstr">
      <vt:lpstr>Century Gothic</vt:lpstr>
      <vt:lpstr>Wingdings 2</vt:lpstr>
      <vt:lpstr>Остин</vt:lpstr>
      <vt:lpstr>Отсутствие мотивации к обучению - ошибки родителей</vt:lpstr>
      <vt:lpstr>Мотивация с точки зрения науки</vt:lpstr>
      <vt:lpstr>Презентация PowerPoint</vt:lpstr>
      <vt:lpstr>Ошибка 1</vt:lpstr>
      <vt:lpstr>Ошибка 2</vt:lpstr>
      <vt:lpstr>Ошибка 3</vt:lpstr>
      <vt:lpstr>Ошибка 4</vt:lpstr>
      <vt:lpstr>Ошибка 5</vt:lpstr>
      <vt:lpstr>Ошибка 6</vt:lpstr>
      <vt:lpstr>Ошибка 7</vt:lpstr>
      <vt:lpstr>Формирование побуждения к действию. Как это сделать на практике?</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Отсутствие мотивации к обучению - 10 ошибок родителей</dc:title>
  <dc:creator>User</dc:creator>
  <cp:lastModifiedBy>User</cp:lastModifiedBy>
  <cp:revision>6</cp:revision>
  <dcterms:created xsi:type="dcterms:W3CDTF">2018-02-02T23:49:35Z</dcterms:created>
  <dcterms:modified xsi:type="dcterms:W3CDTF">2024-12-16T04:00:43Z</dcterms:modified>
</cp:coreProperties>
</file>