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3" r:id="rId2"/>
  </p:sldMasterIdLst>
  <p:sldIdLst>
    <p:sldId id="296" r:id="rId3"/>
    <p:sldId id="298" r:id="rId4"/>
    <p:sldId id="299" r:id="rId5"/>
    <p:sldId id="300" r:id="rId6"/>
    <p:sldId id="297" r:id="rId7"/>
    <p:sldId id="301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99FF"/>
    <a:srgbClr val="CCE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4660"/>
  </p:normalViewPr>
  <p:slideViewPr>
    <p:cSldViewPr>
      <p:cViewPr>
        <p:scale>
          <a:sx n="70" d="100"/>
          <a:sy n="70" d="100"/>
        </p:scale>
        <p:origin x="-16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 algn="ctr">
              <a:buNone/>
              <a:defRPr/>
            </a:lvl1pPr>
            <a:lvl2pPr marL="457090" indent="0" algn="ctr">
              <a:buNone/>
              <a:defRPr/>
            </a:lvl2pPr>
            <a:lvl3pPr marL="914180" indent="0" algn="ctr">
              <a:buNone/>
              <a:defRPr/>
            </a:lvl3pPr>
            <a:lvl4pPr marL="1371270" indent="0" algn="ctr">
              <a:buNone/>
              <a:defRPr/>
            </a:lvl4pPr>
            <a:lvl5pPr marL="1828361" indent="0" algn="ctr">
              <a:buNone/>
              <a:defRPr/>
            </a:lvl5pPr>
            <a:lvl6pPr marL="2285451" indent="0" algn="ctr">
              <a:buNone/>
              <a:defRPr/>
            </a:lvl6pPr>
            <a:lvl7pPr marL="2742542" indent="0" algn="ctr">
              <a:buNone/>
              <a:defRPr/>
            </a:lvl7pPr>
            <a:lvl8pPr marL="3199632" indent="0" algn="ctr">
              <a:buNone/>
              <a:defRPr/>
            </a:lvl8pPr>
            <a:lvl9pPr marL="365672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"/>
            <a:ext cx="2057400" cy="6126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"/>
            <a:ext cx="6019800" cy="6126163"/>
          </a:xfrm>
          <a:prstGeom prst="rect">
            <a:avLst/>
          </a:prstGeom>
        </p:spPr>
        <p:txBody>
          <a:bodyPr vert="eaVert"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4" y="0"/>
            <a:ext cx="7272337" cy="6921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18" tIns="45710" rIns="91418" bIns="45710"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 algn="ctr">
              <a:buNone/>
              <a:defRPr/>
            </a:lvl1pPr>
            <a:lvl2pPr marL="457090" indent="0" algn="ctr">
              <a:buNone/>
              <a:defRPr/>
            </a:lvl2pPr>
            <a:lvl3pPr marL="914180" indent="0" algn="ctr">
              <a:buNone/>
              <a:defRPr/>
            </a:lvl3pPr>
            <a:lvl4pPr marL="1371270" indent="0" algn="ctr">
              <a:buNone/>
              <a:defRPr/>
            </a:lvl4pPr>
            <a:lvl5pPr marL="1828361" indent="0" algn="ctr">
              <a:buNone/>
              <a:defRPr/>
            </a:lvl5pPr>
            <a:lvl6pPr marL="2285451" indent="0" algn="ctr">
              <a:buNone/>
              <a:defRPr/>
            </a:lvl6pPr>
            <a:lvl7pPr marL="2742542" indent="0" algn="ctr">
              <a:buNone/>
              <a:defRPr/>
            </a:lvl7pPr>
            <a:lvl8pPr marL="3199632" indent="0" algn="ctr">
              <a:buNone/>
              <a:defRPr/>
            </a:lvl8pPr>
            <a:lvl9pPr marL="365672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C8C7B-C481-4A9F-800D-981837A6D7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749603"/>
      </p:ext>
    </p:extLst>
  </p:cSld>
  <p:clrMapOvr>
    <a:masterClrMapping/>
  </p:clrMapOvr>
  <p:transition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18" tIns="45710" rIns="91418" bIns="4571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ADD1A-333D-42D3-8E70-4A914A11B9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495525"/>
      </p:ext>
    </p:extLst>
  </p:cSld>
  <p:clrMapOvr>
    <a:masterClrMapping/>
  </p:clrMapOvr>
  <p:transition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000"/>
            </a:lvl1pPr>
            <a:lvl2pPr marL="457090" indent="0">
              <a:buNone/>
              <a:defRPr sz="1800"/>
            </a:lvl2pPr>
            <a:lvl3pPr marL="914180" indent="0">
              <a:buNone/>
              <a:defRPr sz="1600"/>
            </a:lvl3pPr>
            <a:lvl4pPr marL="1371270" indent="0">
              <a:buNone/>
              <a:defRPr sz="1400"/>
            </a:lvl4pPr>
            <a:lvl5pPr marL="1828361" indent="0">
              <a:buNone/>
              <a:defRPr sz="1400"/>
            </a:lvl5pPr>
            <a:lvl6pPr marL="2285451" indent="0">
              <a:buNone/>
              <a:defRPr sz="1400"/>
            </a:lvl6pPr>
            <a:lvl7pPr marL="2742542" indent="0">
              <a:buNone/>
              <a:defRPr sz="1400"/>
            </a:lvl7pPr>
            <a:lvl8pPr marL="3199632" indent="0">
              <a:buNone/>
              <a:defRPr sz="1400"/>
            </a:lvl8pPr>
            <a:lvl9pPr marL="365672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BE5ED-66F2-4D28-A8BF-DAD97D96FF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698214"/>
      </p:ext>
    </p:extLst>
  </p:cSld>
  <p:clrMapOvr>
    <a:masterClrMapping/>
  </p:clrMapOvr>
  <p:transition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E6CFF-82DC-470E-A14E-B696D0AEB6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834617"/>
      </p:ext>
    </p:extLst>
  </p:cSld>
  <p:clrMapOvr>
    <a:masterClrMapping/>
  </p:clrMapOvr>
  <p:transition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1304C-021A-45FF-8042-1A166C0E7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686748"/>
      </p:ext>
    </p:extLst>
  </p:cSld>
  <p:clrMapOvr>
    <a:masterClrMapping/>
  </p:clrMapOvr>
  <p:transition>
    <p:pull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C0BCA-6754-42D6-88CC-1A544A821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21962"/>
      </p:ext>
    </p:extLst>
  </p:cSld>
  <p:clrMapOvr>
    <a:masterClrMapping/>
  </p:clrMapOvr>
  <p:transition>
    <p:pull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79C76-3225-48D9-9BE6-FC9B5BC317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600561"/>
      </p:ext>
    </p:extLst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435101"/>
            <a:ext cx="3008313" cy="4691063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7B30F-FC95-4CFD-99E4-8ADE02E0FD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771070"/>
      </p:ext>
    </p:extLst>
  </p:cSld>
  <p:clrMapOvr>
    <a:masterClrMapping/>
  </p:clrMapOvr>
  <p:transition>
    <p:pull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3200"/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0B06A-83F3-40C0-9523-D323E4909F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579107"/>
      </p:ext>
    </p:extLst>
  </p:cSld>
  <p:clrMapOvr>
    <a:masterClrMapping/>
  </p:clrMapOvr>
  <p:transition>
    <p:pull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20203-F460-4606-9B5F-4156103187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848402"/>
      </p:ext>
    </p:extLst>
  </p:cSld>
  <p:clrMapOvr>
    <a:masterClrMapping/>
  </p:clrMapOvr>
  <p:transition>
    <p:pull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"/>
            <a:ext cx="2057400" cy="6126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"/>
            <a:ext cx="6019800" cy="6126163"/>
          </a:xfrm>
          <a:prstGeom prst="rect">
            <a:avLst/>
          </a:prstGeom>
        </p:spPr>
        <p:txBody>
          <a:bodyPr vert="eaVert"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2EB70-9A83-4D93-8BBB-3B79EDE902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985247"/>
      </p:ext>
    </p:extLst>
  </p:cSld>
  <p:clrMapOvr>
    <a:masterClrMapping/>
  </p:clrMapOvr>
  <p:transition>
    <p:pull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6" y="0"/>
            <a:ext cx="7272337" cy="6921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18" tIns="45710" rIns="91418" bIns="45710"/>
          <a:lstStyle/>
          <a:p>
            <a:pPr lvl="0"/>
            <a:endParaRPr lang="ru-RU" noProof="0" smtClean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5F83F-C40E-4140-B7A6-A11BEF756A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27738"/>
      </p:ext>
    </p:extLst>
  </p:cSld>
  <p:clrMapOvr>
    <a:masterClrMapping/>
  </p:clrMapOvr>
  <p:transition>
    <p:pull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8F0A5-61C1-4F43-8AFB-C0740F04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092708"/>
      </p:ext>
    </p:extLst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000"/>
            </a:lvl1pPr>
            <a:lvl2pPr marL="457090" indent="0">
              <a:buNone/>
              <a:defRPr sz="1800"/>
            </a:lvl2pPr>
            <a:lvl3pPr marL="914180" indent="0">
              <a:buNone/>
              <a:defRPr sz="1600"/>
            </a:lvl3pPr>
            <a:lvl4pPr marL="1371270" indent="0">
              <a:buNone/>
              <a:defRPr sz="1400"/>
            </a:lvl4pPr>
            <a:lvl5pPr marL="1828361" indent="0">
              <a:buNone/>
              <a:defRPr sz="1400"/>
            </a:lvl5pPr>
            <a:lvl6pPr marL="2285451" indent="0">
              <a:buNone/>
              <a:defRPr sz="1400"/>
            </a:lvl6pPr>
            <a:lvl7pPr marL="2742542" indent="0">
              <a:buNone/>
              <a:defRPr sz="1400"/>
            </a:lvl7pPr>
            <a:lvl8pPr marL="3199632" indent="0">
              <a:buNone/>
              <a:defRPr sz="1400"/>
            </a:lvl8pPr>
            <a:lvl9pPr marL="365672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3200"/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CCFFCC"/>
            </a:gs>
            <a:gs pos="50000">
              <a:srgbClr val="CC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0"/>
            <a:ext cx="7272337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06564" name="Line 4"/>
          <p:cNvSpPr>
            <a:spLocks noChangeShapeType="1"/>
          </p:cNvSpPr>
          <p:nvPr/>
        </p:nvSpPr>
        <p:spPr bwMode="auto">
          <a:xfrm>
            <a:off x="684213" y="765175"/>
            <a:ext cx="8226425" cy="0"/>
          </a:xfrm>
          <a:prstGeom prst="line">
            <a:avLst/>
          </a:prstGeom>
          <a:noFill/>
          <a:ln w="57150" cmpd="thinThick">
            <a:solidFill>
              <a:srgbClr val="FF0000"/>
            </a:solidFill>
            <a:round/>
            <a:headEnd/>
            <a:tailEnd/>
          </a:ln>
          <a:effectLst/>
        </p:spPr>
        <p:txBody>
          <a:bodyPr lIns="91418" tIns="45710" rIns="91418" bIns="4571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pic>
        <p:nvPicPr>
          <p:cNvPr id="1028" name="Picture 9" descr="1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131175" y="20638"/>
            <a:ext cx="9779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57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2450" y="144463"/>
            <a:ext cx="86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30" name="Picture 11" descr="Большая эмблема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038" y="0"/>
            <a:ext cx="709612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09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18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27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361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996" indent="-22854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086" indent="-22854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178" indent="-22854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268" indent="-22854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50000">
              <a:srgbClr val="CCFF66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0"/>
            <a:ext cx="7272337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Line 4"/>
          <p:cNvSpPr>
            <a:spLocks noChangeShapeType="1"/>
          </p:cNvSpPr>
          <p:nvPr/>
        </p:nvSpPr>
        <p:spPr bwMode="auto">
          <a:xfrm>
            <a:off x="684213" y="765175"/>
            <a:ext cx="8226425" cy="0"/>
          </a:xfrm>
          <a:prstGeom prst="line">
            <a:avLst/>
          </a:prstGeom>
          <a:noFill/>
          <a:ln w="57150" cmpd="thinThick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8" tIns="45710" rIns="91418" bIns="45710"/>
          <a:lstStyle/>
          <a:p>
            <a:endParaRPr lang="ru-RU"/>
          </a:p>
        </p:txBody>
      </p:sp>
      <p:pic>
        <p:nvPicPr>
          <p:cNvPr id="2052" name="Picture 9" descr="1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175" y="20638"/>
            <a:ext cx="9779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7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2450" y="144463"/>
            <a:ext cx="86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9513AD1-0334-45F3-B1DA-759E337FD9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2054" name="Picture 11" descr="Большая эмблема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0"/>
            <a:ext cx="709612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ransition>
    <p:pull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090" algn="ctr" rtl="0" fontAlgn="base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180" algn="ctr" rtl="0" fontAlgn="base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270" algn="ctr" rtl="0" fontAlgn="base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361" algn="ctr" rtl="0" fontAlgn="base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996" indent="-22854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086" indent="-22854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178" indent="-22854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268" indent="-22854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1</a:t>
            </a:fld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304925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>
              <a:defRPr/>
            </a:pP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Общевойсковые -  </a:t>
            </a:r>
            <a:r>
              <a:rPr lang="ru-RU" altLang="ru-RU" b="1" kern="0" dirty="0">
                <a:solidFill>
                  <a:srgbClr val="000000"/>
                </a:solidFill>
                <a:latin typeface="Times New Roman"/>
              </a:rPr>
              <a:t>4 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ВУЗа 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Москва, г. Новосибирск, г. Благовещенск,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г.</a:t>
            </a:r>
            <a:r>
              <a:rPr lang="ru-RU" dirty="0"/>
              <a:t>  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Казань)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;</a:t>
            </a:r>
            <a:endParaRPr lang="ru-RU" altLang="ru-RU" b="1" kern="0" dirty="0">
              <a:solidFill>
                <a:srgbClr val="000000"/>
              </a:solidFill>
              <a:latin typeface="Times New Roman"/>
            </a:endParaRPr>
          </a:p>
          <a:p>
            <a:pPr indent="450000" algn="just">
              <a:defRPr/>
            </a:pPr>
            <a:r>
              <a:rPr lang="ru-RU" altLang="ru-RU" b="1" kern="0" dirty="0">
                <a:solidFill>
                  <a:srgbClr val="000000"/>
                </a:solidFill>
                <a:latin typeface="Times New Roman"/>
              </a:rPr>
              <a:t>Военно-космические 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силы - 7 ВУЗов 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altLang="ru-RU" kern="0" dirty="0">
                <a:solidFill>
                  <a:srgbClr val="000000"/>
                </a:solidFill>
              </a:rPr>
              <a:t>г. Воронеж, г. Краснодар, г</a:t>
            </a:r>
            <a:r>
              <a:rPr lang="ru-RU" altLang="ru-RU" kern="0" dirty="0" smtClean="0">
                <a:solidFill>
                  <a:srgbClr val="000000"/>
                </a:solidFill>
              </a:rPr>
              <a:t>.</a:t>
            </a:r>
            <a:r>
              <a:rPr lang="ru-RU" dirty="0"/>
              <a:t>  </a:t>
            </a:r>
            <a:r>
              <a:rPr lang="ru-RU" altLang="ru-RU" kern="0" dirty="0" smtClean="0">
                <a:solidFill>
                  <a:srgbClr val="000000"/>
                </a:solidFill>
              </a:rPr>
              <a:t>Челябинск</a:t>
            </a:r>
            <a:r>
              <a:rPr lang="ru-RU" altLang="ru-RU" kern="0" dirty="0">
                <a:solidFill>
                  <a:srgbClr val="000000"/>
                </a:solidFill>
              </a:rPr>
              <a:t>, г. Сызрань, г. Санкт-Петербург, г. Тверь, г. Ярославль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)</a:t>
            </a:r>
            <a:r>
              <a:rPr lang="ru-RU" b="1" dirty="0"/>
              <a:t> и 1 183 учебный центр </a:t>
            </a:r>
            <a:r>
              <a:rPr lang="ru-RU" dirty="0"/>
              <a:t>(Ростов-на-Дону)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;</a:t>
            </a:r>
            <a:endParaRPr lang="ru-RU" altLang="ru-RU" b="1" kern="0" dirty="0">
              <a:solidFill>
                <a:srgbClr val="000000"/>
              </a:solidFill>
              <a:latin typeface="Times New Roman"/>
            </a:endParaRPr>
          </a:p>
          <a:p>
            <a:pPr indent="450000" algn="just">
              <a:defRPr/>
            </a:pPr>
            <a:r>
              <a:rPr lang="ru-RU" b="1" kern="0" dirty="0">
                <a:solidFill>
                  <a:srgbClr val="000000"/>
                </a:solidFill>
                <a:latin typeface="Times New Roman"/>
              </a:rPr>
              <a:t>Военно-морской </a:t>
            </a:r>
            <a:r>
              <a:rPr lang="ru-RU" b="1" kern="0" dirty="0" smtClean="0">
                <a:solidFill>
                  <a:srgbClr val="000000"/>
                </a:solidFill>
                <a:latin typeface="Times New Roman"/>
              </a:rPr>
              <a:t>флот - 5 ВУЗов </a:t>
            </a:r>
            <a:r>
              <a:rPr lang="ru-RU" kern="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С.-Петербург (2), г. Калининград, г. Владивосток, г. Севастополь</a:t>
            </a:r>
            <a:r>
              <a:rPr lang="ru-RU" kern="0" dirty="0" smtClean="0">
                <a:solidFill>
                  <a:srgbClr val="000000"/>
                </a:solidFill>
                <a:latin typeface="Times New Roman"/>
              </a:rPr>
              <a:t>)</a:t>
            </a:r>
            <a:r>
              <a:rPr lang="ru-RU" b="1" kern="0" dirty="0" smtClean="0">
                <a:solidFill>
                  <a:srgbClr val="000000"/>
                </a:solidFill>
                <a:latin typeface="Times New Roman"/>
              </a:rPr>
              <a:t>;</a:t>
            </a:r>
            <a:endParaRPr lang="ru-RU" b="1" kern="0" dirty="0">
              <a:solidFill>
                <a:srgbClr val="000000"/>
              </a:solidFill>
              <a:latin typeface="Times New Roman"/>
            </a:endParaRPr>
          </a:p>
          <a:p>
            <a:pPr indent="450000" algn="just">
              <a:defRPr/>
            </a:pPr>
            <a:r>
              <a:rPr lang="ru-RU" b="1" kern="0" dirty="0">
                <a:solidFill>
                  <a:srgbClr val="000000"/>
                </a:solidFill>
                <a:latin typeface="Times New Roman"/>
              </a:rPr>
              <a:t>Ракетные войска стратегического </a:t>
            </a:r>
            <a:r>
              <a:rPr lang="ru-RU" b="1" kern="0" dirty="0" smtClean="0">
                <a:solidFill>
                  <a:srgbClr val="000000"/>
                </a:solidFill>
                <a:latin typeface="Times New Roman"/>
              </a:rPr>
              <a:t>назначения - 2 ВУЗа </a:t>
            </a:r>
            <a:r>
              <a:rPr lang="ru-RU" kern="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Москва, г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.</a:t>
            </a:r>
            <a:r>
              <a:rPr lang="ru-RU" dirty="0"/>
              <a:t>  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Серпухов 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(Московская обл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.)</a:t>
            </a:r>
            <a:r>
              <a:rPr lang="ru-RU" kern="0" dirty="0" smtClean="0">
                <a:solidFill>
                  <a:srgbClr val="000000"/>
                </a:solidFill>
                <a:latin typeface="Times New Roman"/>
              </a:rPr>
              <a:t>)</a:t>
            </a:r>
            <a:r>
              <a:rPr lang="ru-RU" b="1" kern="0" dirty="0" smtClean="0">
                <a:solidFill>
                  <a:srgbClr val="000000"/>
                </a:solidFill>
                <a:latin typeface="Times New Roman"/>
              </a:rPr>
              <a:t>;</a:t>
            </a:r>
            <a:endParaRPr lang="ru-RU" b="1" kern="0" dirty="0">
              <a:solidFill>
                <a:srgbClr val="000000"/>
              </a:solidFill>
              <a:latin typeface="Times New Roman"/>
            </a:endParaRPr>
          </a:p>
          <a:p>
            <a:pPr indent="450000" algn="just">
              <a:defRPr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Войска связи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ВУЗ </a:t>
            </a: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С.-Петербург </a:t>
            </a:r>
            <a:r>
              <a:rPr lang="ru-RU" dirty="0" smtClean="0">
                <a:solidFill>
                  <a:srgbClr val="000000"/>
                </a:solidFill>
              </a:rPr>
              <a:t>)</a:t>
            </a:r>
            <a:r>
              <a:rPr lang="ru-RU" b="1" dirty="0" smtClean="0">
                <a:solidFill>
                  <a:srgbClr val="000000"/>
                </a:solidFill>
              </a:rPr>
              <a:t>;</a:t>
            </a:r>
            <a:endParaRPr lang="ru-RU" b="1" dirty="0">
              <a:solidFill>
                <a:srgbClr val="000000"/>
              </a:solidFill>
            </a:endParaRPr>
          </a:p>
          <a:p>
            <a:pPr indent="450000" algn="just">
              <a:defRPr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ВУЗов </a:t>
            </a: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С.-Петербург (3), г. Вольск (Саратовская обл.), г. Пенза, г. Омск</a:t>
            </a:r>
            <a:r>
              <a:rPr lang="ru-RU" dirty="0" smtClean="0">
                <a:solidFill>
                  <a:srgbClr val="000000"/>
                </a:solidFill>
              </a:rPr>
              <a:t>)</a:t>
            </a:r>
            <a:r>
              <a:rPr lang="ru-RU" b="1" dirty="0" smtClean="0">
                <a:solidFill>
                  <a:srgbClr val="000000"/>
                </a:solidFill>
              </a:rPr>
              <a:t>;</a:t>
            </a:r>
            <a:endParaRPr lang="ru-RU" b="1" dirty="0">
              <a:solidFill>
                <a:srgbClr val="000000"/>
              </a:solidFill>
            </a:endParaRPr>
          </a:p>
          <a:p>
            <a:pPr indent="450000" algn="just">
              <a:defRPr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Отдельные рода войск Вооруженных Сил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- 10 ВУЗов </a:t>
            </a: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Рязань,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г.</a:t>
            </a:r>
            <a:r>
              <a:rPr lang="ru-RU" dirty="0"/>
              <a:t>  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Тюмень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, г. С.-Петербург (3), г. Кострома, г. Смоленск, </a:t>
            </a:r>
            <a:r>
              <a:rPr lang="ru-RU" altLang="ru-RU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Краснодар,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г.</a:t>
            </a:r>
            <a:r>
              <a:rPr lang="ru-RU" dirty="0"/>
              <a:t> 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Череповец 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(Вологодской обл.), г. Москва</a:t>
            </a:r>
            <a:r>
              <a:rPr lang="ru-RU" dirty="0" smtClean="0">
                <a:solidFill>
                  <a:srgbClr val="000000"/>
                </a:solidFill>
              </a:rPr>
              <a:t>)</a:t>
            </a:r>
            <a:r>
              <a:rPr lang="ru-RU" b="1" dirty="0" smtClean="0">
                <a:solidFill>
                  <a:srgbClr val="000000"/>
                </a:solidFill>
              </a:rPr>
              <a:t>;</a:t>
            </a:r>
            <a:endParaRPr lang="ru-RU" b="1" dirty="0">
              <a:solidFill>
                <a:srgbClr val="000000"/>
              </a:solidFill>
            </a:endParaRPr>
          </a:p>
          <a:p>
            <a:pPr indent="450000" algn="just">
              <a:defRPr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ВНГ,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МЧС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ВУЗов </a:t>
            </a: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С.-Петербург, г. Саратов, г. Пермь,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г. 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Новосибирск, г. Москва</a:t>
            </a:r>
            <a:r>
              <a:rPr lang="ru-RU" dirty="0" smtClean="0">
                <a:solidFill>
                  <a:srgbClr val="000000"/>
                </a:solidFill>
              </a:rPr>
              <a:t>)</a:t>
            </a:r>
            <a:r>
              <a:rPr lang="ru-RU" b="1" dirty="0" smtClean="0">
                <a:solidFill>
                  <a:srgbClr val="000000"/>
                </a:solidFill>
              </a:rPr>
              <a:t>.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03647" y="168961"/>
            <a:ext cx="64087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000" algn="ctr">
              <a:defRPr/>
            </a:pPr>
            <a:r>
              <a:rPr lang="ru-RU" altLang="ru-RU" sz="2400" b="1" dirty="0">
                <a:solidFill>
                  <a:srgbClr val="FF0000"/>
                </a:solidFill>
                <a:cs typeface="Arial" charset="0"/>
              </a:rPr>
              <a:t>Профили военно-учебных заведений</a:t>
            </a:r>
          </a:p>
        </p:txBody>
      </p:sp>
    </p:spTree>
    <p:extLst>
      <p:ext uri="{BB962C8B-B14F-4D97-AF65-F5344CB8AC3E}">
        <p14:creationId xmlns:p14="http://schemas.microsoft.com/office/powerpoint/2010/main" val="301224354"/>
      </p:ext>
    </p:extLst>
  </p:cSld>
  <p:clrMapOvr>
    <a:masterClrMapping/>
  </p:clrMapOvr>
  <p:transition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2</a:t>
            </a:fld>
            <a:endParaRPr lang="ru-RU" sz="2000" dirty="0"/>
          </a:p>
        </p:txBody>
      </p:sp>
      <p:sp>
        <p:nvSpPr>
          <p:cNvPr id="3" name="Rectangle 170"/>
          <p:cNvSpPr>
            <a:spLocks noChangeArrowheads="1"/>
          </p:cNvSpPr>
          <p:nvPr/>
        </p:nvSpPr>
        <p:spPr bwMode="auto">
          <a:xfrm>
            <a:off x="323850" y="1052513"/>
            <a:ext cx="8424863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7675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500" dirty="0" smtClean="0"/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500" dirty="0" smtClean="0"/>
              <a:t>граждане</a:t>
            </a:r>
            <a:r>
              <a:rPr lang="ru-RU" altLang="ru-RU" sz="2500" dirty="0"/>
              <a:t>, не проходившие военную службу </a:t>
            </a:r>
            <a:r>
              <a:rPr lang="ru-RU" altLang="ru-RU" sz="2500" dirty="0">
                <a:sym typeface="Symbol" pitchFamily="18" charset="2"/>
              </a:rPr>
              <a:t></a:t>
            </a:r>
            <a:r>
              <a:rPr lang="ru-RU" altLang="ru-RU" sz="2500" dirty="0"/>
              <a:t> в возрасте </a:t>
            </a:r>
            <a:r>
              <a:rPr lang="ru-RU" altLang="ru-RU" sz="2500" b="1" dirty="0"/>
              <a:t>от 16 до 22 лет;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500" dirty="0"/>
              <a:t>граждане, прошедшие военную службу, и военнослужащие, проходящие военную службу по призыву, </a:t>
            </a:r>
            <a:r>
              <a:rPr lang="ru-RU" altLang="ru-RU" sz="2500" dirty="0">
                <a:sym typeface="Symbol" pitchFamily="18" charset="2"/>
              </a:rPr>
              <a:t></a:t>
            </a:r>
            <a:r>
              <a:rPr lang="ru-RU" altLang="ru-RU" sz="2500" dirty="0"/>
              <a:t> </a:t>
            </a:r>
            <a:r>
              <a:rPr lang="ru-RU" altLang="ru-RU" sz="2500" b="1" dirty="0"/>
              <a:t>до достижения ими возраста 24 лет;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500" dirty="0" smtClean="0"/>
              <a:t>Возраст </a:t>
            </a:r>
            <a:r>
              <a:rPr lang="ru-RU" altLang="ru-RU" sz="2500" dirty="0"/>
              <a:t>определяется по состоянию </a:t>
            </a:r>
            <a:r>
              <a:rPr lang="ru-RU" altLang="ru-RU" sz="2500" b="1" dirty="0"/>
              <a:t>на 1 августа года приема в военно-учебное </a:t>
            </a:r>
            <a:r>
              <a:rPr lang="ru-RU" altLang="ru-RU" sz="2500" b="1" dirty="0" smtClean="0"/>
              <a:t>заведение.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5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500" b="1" dirty="0" smtClean="0"/>
              <a:t>Образование - не ниже среднего </a:t>
            </a:r>
            <a:r>
              <a:rPr lang="ru-RU" altLang="ru-RU" sz="2500" b="1" dirty="0" smtClean="0"/>
              <a:t>общего.</a:t>
            </a:r>
            <a:endParaRPr lang="ru-RU" altLang="ru-RU" sz="25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833" y="0"/>
            <a:ext cx="792088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altLang="ru-RU" sz="2500" dirty="0">
                <a:solidFill>
                  <a:srgbClr val="FF0000"/>
                </a:solidFill>
              </a:rPr>
              <a:t>Требования, предъявляемые к потенциальным кандидатам для поступления в ВУЗы МО РФ</a:t>
            </a:r>
          </a:p>
        </p:txBody>
      </p:sp>
    </p:spTree>
    <p:extLst>
      <p:ext uri="{BB962C8B-B14F-4D97-AF65-F5344CB8AC3E}">
        <p14:creationId xmlns:p14="http://schemas.microsoft.com/office/powerpoint/2010/main" val="2096009466"/>
      </p:ext>
    </p:extLst>
  </p:cSld>
  <p:clrMapOvr>
    <a:masterClrMapping/>
  </p:clrMapOvr>
  <p:transition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3</a:t>
            </a:fld>
            <a:endParaRPr lang="ru-RU" sz="2000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8064895" cy="5256584"/>
          </a:xfrm>
          <a:prstGeom prst="rect">
            <a:avLst/>
          </a:prstGeom>
          <a:noFill/>
          <a:ln w="12700">
            <a:solidFill>
              <a:srgbClr val="00B0F0"/>
            </a:solidFill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419872" y="3140968"/>
            <a:ext cx="2232248" cy="30777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Военно-учебное заведение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261370"/>
      </p:ext>
    </p:extLst>
  </p:cSld>
  <p:clrMapOvr>
    <a:masterClrMapping/>
  </p:clrMapOvr>
  <p:transition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4</a:t>
            </a:fld>
            <a:endParaRPr lang="ru-RU" sz="2000" dirty="0"/>
          </a:p>
        </p:txBody>
      </p:sp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470371" y="1556792"/>
            <a:ext cx="820325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47675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 smtClean="0">
                <a:solidFill>
                  <a:srgbClr val="000000"/>
                </a:solidFill>
                <a:cs typeface="Times New Roman" pitchFamily="18" charset="0"/>
              </a:rPr>
              <a:t>бесплатный </a:t>
            </a: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проезд 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кандидатов в учебное заведение от места жительства (и обратно);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бесплатное обучение 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с обязательным получением стипендии в размере 15-25 тыс. </a:t>
            </a:r>
            <a:r>
              <a:rPr lang="ru-RU" altLang="ru-RU" sz="2400" dirty="0" smtClean="0">
                <a:solidFill>
                  <a:srgbClr val="000000"/>
                </a:solidFill>
                <a:cs typeface="Times New Roman" pitchFamily="18" charset="0"/>
              </a:rPr>
              <a:t>рублей после подписания контракта на 2 курсе; </a:t>
            </a:r>
            <a:endParaRPr lang="ru-RU" altLang="ru-RU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полное государственное обеспечение 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(питание, проживание, вещевое обеспечение);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бесплатный проезд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 к месту проведения отпуска;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бесплатное получение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 водительского удостоверения категории «В», «С»;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возможность получения нескольких </a:t>
            </a:r>
            <a:r>
              <a:rPr lang="ru-RU" altLang="ru-RU" sz="2400" u="sng" dirty="0" smtClean="0">
                <a:solidFill>
                  <a:srgbClr val="000000"/>
                </a:solidFill>
                <a:cs typeface="Times New Roman" pitchFamily="18" charset="0"/>
              </a:rPr>
              <a:t>специальностей.</a:t>
            </a:r>
            <a:endParaRPr lang="ru-RU" altLang="ru-RU" sz="2400" dirty="0"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3438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>
              <a:defRPr/>
            </a:pPr>
            <a:r>
              <a:rPr lang="ru-RU" altLang="ru-RU" b="1" dirty="0">
                <a:solidFill>
                  <a:srgbClr val="FF0000"/>
                </a:solidFill>
                <a:cs typeface="Times New Roman" pitchFamily="18" charset="0"/>
              </a:rPr>
              <a:t>ОСНОВНЫЕ ПРЕИМУЩЕСТВА ВОЕННОЙ СЛУЖБЫ</a:t>
            </a:r>
            <a:endParaRPr lang="en-US" altLang="ru-RU" dirty="0">
              <a:solidFill>
                <a:srgbClr val="FF0000"/>
              </a:solidFill>
              <a:cs typeface="Times New Roman" pitchFamily="18" charset="0"/>
            </a:endParaRPr>
          </a:p>
          <a:p>
            <a:pPr lvl="0" algn="ctr">
              <a:defRPr/>
            </a:pPr>
            <a:r>
              <a:rPr lang="ru-RU" altLang="ru-RU" b="1" dirty="0">
                <a:solidFill>
                  <a:srgbClr val="FF0000"/>
                </a:solidFill>
                <a:cs typeface="Times New Roman" pitchFamily="18" charset="0"/>
              </a:rPr>
              <a:t>      ВО ВРЕМЯ УЧЕБЫ В ВОЕННО-УЧЕБНОМ ЗАВЕДЕНИИ:</a:t>
            </a:r>
            <a:endParaRPr lang="ru-RU" altLang="ru-RU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261370"/>
      </p:ext>
    </p:extLst>
  </p:cSld>
  <p:clrMapOvr>
    <a:masterClrMapping/>
  </p:clrMapOvr>
  <p:transition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5</a:t>
            </a:fld>
            <a:endParaRPr lang="ru-RU" sz="2000" dirty="0"/>
          </a:p>
        </p:txBody>
      </p:sp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611560" y="1123950"/>
            <a:ext cx="822129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47675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 smtClean="0">
                <a:solidFill>
                  <a:srgbClr val="000000"/>
                </a:solidFill>
                <a:cs typeface="Times New Roman" pitchFamily="18" charset="0"/>
              </a:rPr>
              <a:t>диплом</a:t>
            </a:r>
            <a:r>
              <a:rPr lang="ru-RU" altLang="ru-RU" sz="2000" dirty="0" smtClean="0">
                <a:solidFill>
                  <a:srgbClr val="000000"/>
                </a:solidFill>
                <a:cs typeface="Times New Roman" pitchFamily="18" charset="0"/>
              </a:rPr>
              <a:t> общегосударственного образца и востребованная гражданская специальность; </a:t>
            </a:r>
            <a:endParaRPr lang="ru-RU" altLang="ru-RU" sz="20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гарантированное трудоустройство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 по окончании учебного заведения;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средняя заработная плата лейтенанта от 45 тыс. руб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.;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наличие надбавок к зарплате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: за занятия спортом за работу со сведениями, составляющими государственную тайну за особые условия службы и другие (до 180% от должностного оклада);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рост размера денежного содержания в зависимости от выслуги лет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бесплатный проезд к месту проведения отпуска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 и обратно;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обеспечение служебным жильем по месту службы;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бесплатное обеспечение жильем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 военнослужащего и членов его семьи при увольнении в запас;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выход на пенсию в 50 лет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 (25000-40000 руб.)</a:t>
            </a:r>
            <a:endParaRPr lang="ru-RU" altLang="ru-RU" sz="23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7996"/>
            <a:ext cx="55758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altLang="ru-RU" sz="2000" b="1" dirty="0">
                <a:solidFill>
                  <a:srgbClr val="FF0000"/>
                </a:solidFill>
                <a:cs typeface="Times New Roman" pitchFamily="18" charset="0"/>
              </a:rPr>
              <a:t>ПОСЛЕ ОКОНЧАНИЯ ВОЕННО-УЧЕБНОГО ЗАВЕДЕНИЯ:</a:t>
            </a:r>
          </a:p>
        </p:txBody>
      </p:sp>
    </p:spTree>
    <p:extLst>
      <p:ext uri="{BB962C8B-B14F-4D97-AF65-F5344CB8AC3E}">
        <p14:creationId xmlns:p14="http://schemas.microsoft.com/office/powerpoint/2010/main" val="3179177253"/>
      </p:ext>
    </p:extLst>
  </p:cSld>
  <p:clrMapOvr>
    <a:masterClrMapping/>
  </p:clrMapOvr>
  <p:transition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6</a:t>
            </a:fld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18051"/>
            <a:ext cx="72728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>
              <a:buNone/>
              <a:defRPr/>
            </a:pPr>
            <a:r>
              <a:rPr lang="ru-RU" altLang="ru-RU" sz="2400" dirty="0">
                <a:solidFill>
                  <a:srgbClr val="FF0000"/>
                </a:solidFill>
                <a:cs typeface="Times New Roman" pitchFamily="18" charset="0"/>
              </a:rPr>
              <a:t>Сравнение гражданских ВУЗов и ВУЗов МО РФ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23244"/>
              </p:ext>
            </p:extLst>
          </p:nvPr>
        </p:nvGraphicFramePr>
        <p:xfrm>
          <a:off x="467544" y="836712"/>
          <a:ext cx="8437314" cy="51717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82450"/>
                <a:gridCol w="1719890"/>
                <a:gridCol w="1450388"/>
                <a:gridCol w="1884586"/>
              </a:tblGrid>
              <a:tr h="441109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3333CC"/>
                          </a:solidFill>
                        </a:rPr>
                        <a:t>Гражданский ВУЗ</a:t>
                      </a:r>
                      <a:endParaRPr lang="ru-RU" dirty="0">
                        <a:solidFill>
                          <a:srgbClr val="3333CC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Военный ВУЗ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411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3333CC"/>
                          </a:solidFill>
                        </a:rPr>
                        <a:t>Бюджетная основа</a:t>
                      </a:r>
                      <a:endParaRPr lang="ru-RU" sz="1400" dirty="0">
                        <a:solidFill>
                          <a:srgbClr val="3333CC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3333CC"/>
                          </a:solidFill>
                        </a:rPr>
                        <a:t>Коммерческая</a:t>
                      </a:r>
                      <a:r>
                        <a:rPr lang="ru-RU" sz="1400" baseline="0" dirty="0" smtClean="0">
                          <a:solidFill>
                            <a:srgbClr val="3333CC"/>
                          </a:solidFill>
                        </a:rPr>
                        <a:t> основа</a:t>
                      </a:r>
                      <a:endParaRPr lang="ru-RU" sz="1400" dirty="0">
                        <a:solidFill>
                          <a:srgbClr val="3333CC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191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Оплата</a:t>
                      </a:r>
                      <a:r>
                        <a:rPr lang="ru-RU" sz="1200" baseline="0" dirty="0" smtClean="0"/>
                        <a:t> обучения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</a:tr>
              <a:tr h="34191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Стипендия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1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+</a:t>
                      </a:r>
                    </a:p>
                    <a:p>
                      <a:pPr marL="0" marR="0" indent="0" algn="ctr" defTabSz="9141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(2850р+РК в </a:t>
                      </a:r>
                      <a:r>
                        <a:rPr lang="ru-RU" sz="1400" b="1" dirty="0" err="1" smtClean="0"/>
                        <a:t>УрФУ</a:t>
                      </a:r>
                      <a:r>
                        <a:rPr lang="ru-RU" sz="1400" b="1" dirty="0" smtClean="0"/>
                        <a:t>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 </a:t>
                      </a:r>
                    </a:p>
                    <a:p>
                      <a:pPr algn="ctr"/>
                      <a:r>
                        <a:rPr lang="ru-RU" sz="1400" b="1" dirty="0" smtClean="0"/>
                        <a:t>(15-20 </a:t>
                      </a:r>
                      <a:r>
                        <a:rPr lang="ru-RU" sz="1400" b="1" dirty="0" err="1" smtClean="0"/>
                        <a:t>т.р</a:t>
                      </a:r>
                      <a:r>
                        <a:rPr lang="ru-RU" sz="1400" b="1" dirty="0" smtClean="0"/>
                        <a:t>. со 2 курса)</a:t>
                      </a:r>
                      <a:endParaRPr lang="ru-RU" sz="1400" b="1" dirty="0"/>
                    </a:p>
                  </a:txBody>
                  <a:tcPr/>
                </a:tc>
              </a:tr>
              <a:tr h="34191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Бесплатное проживание в период обучения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Бесплатное (централизованное) </a:t>
                      </a:r>
                      <a:r>
                        <a:rPr lang="ru-RU" sz="1200" dirty="0" smtClean="0"/>
                        <a:t>питание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</a:tr>
              <a:tr h="19925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Вещевое обеспечение (одежда)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</a:tr>
              <a:tr h="29563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Бесплатное медицинское обеспечение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</a:tr>
              <a:tr h="278864"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Проезд </a:t>
                      </a:r>
                      <a:r>
                        <a:rPr lang="ru-RU" sz="1200" baseline="0" dirty="0" smtClean="0"/>
                        <a:t>к месту жительства родителей в </a:t>
                      </a:r>
                      <a:r>
                        <a:rPr lang="ru-RU" sz="1200" baseline="0" dirty="0" smtClean="0"/>
                        <a:t>каникулярный отпуск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</a:tr>
              <a:tr h="27886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Возможность заниматься спортом,</a:t>
                      </a:r>
                      <a:r>
                        <a:rPr lang="ru-RU" sz="1200" baseline="0" dirty="0" smtClean="0"/>
                        <a:t> творчеством и т.п.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 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</a:tr>
              <a:tr h="3470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Возможность получения дополнительной </a:t>
                      </a:r>
                      <a:r>
                        <a:rPr lang="ru-RU" sz="1200" dirty="0" smtClean="0"/>
                        <a:t>специальности (бесплатно)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 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</a:tr>
              <a:tr h="51112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Трудоустройство после окончание обучения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 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766487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2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Итоги внезапных проверок</Template>
  <TotalTime>2506</TotalTime>
  <Words>398</Words>
  <Application>Microsoft Office PowerPoint</Application>
  <PresentationFormat>Экран (4:3)</PresentationFormat>
  <Paragraphs>90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2_Оформление по умолчанию</vt:lpstr>
      <vt:lpstr>3_Оформление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Оксана</dc:creator>
  <cp:lastModifiedBy>User</cp:lastModifiedBy>
  <cp:revision>197</cp:revision>
  <cp:lastPrinted>2017-10-27T07:14:25Z</cp:lastPrinted>
  <dcterms:created xsi:type="dcterms:W3CDTF">2013-05-06T06:01:48Z</dcterms:created>
  <dcterms:modified xsi:type="dcterms:W3CDTF">2017-10-30T11:08:49Z</dcterms:modified>
</cp:coreProperties>
</file>